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57" r:id="rId3"/>
    <p:sldId id="304" r:id="rId4"/>
    <p:sldId id="286" r:id="rId5"/>
    <p:sldId id="271" r:id="rId6"/>
    <p:sldId id="305" r:id="rId7"/>
    <p:sldId id="307" r:id="rId8"/>
    <p:sldId id="293" r:id="rId9"/>
    <p:sldId id="258" r:id="rId10"/>
    <p:sldId id="268" r:id="rId11"/>
    <p:sldId id="259" r:id="rId12"/>
    <p:sldId id="308" r:id="rId13"/>
    <p:sldId id="289" r:id="rId14"/>
    <p:sldId id="295" r:id="rId15"/>
    <p:sldId id="260" r:id="rId16"/>
    <p:sldId id="273" r:id="rId17"/>
    <p:sldId id="274" r:id="rId18"/>
    <p:sldId id="283" r:id="rId19"/>
    <p:sldId id="284" r:id="rId20"/>
    <p:sldId id="262" r:id="rId21"/>
    <p:sldId id="303" r:id="rId22"/>
    <p:sldId id="269" r:id="rId23"/>
    <p:sldId id="265" r:id="rId24"/>
    <p:sldId id="270" r:id="rId25"/>
    <p:sldId id="312" r:id="rId26"/>
    <p:sldId id="311" r:id="rId27"/>
    <p:sldId id="261" r:id="rId28"/>
    <p:sldId id="281" r:id="rId29"/>
    <p:sldId id="310" r:id="rId30"/>
    <p:sldId id="297" r:id="rId31"/>
    <p:sldId id="302" r:id="rId32"/>
    <p:sldId id="294" r:id="rId33"/>
    <p:sldId id="298" r:id="rId34"/>
    <p:sldId id="299" r:id="rId35"/>
    <p:sldId id="291" r:id="rId36"/>
    <p:sldId id="309" r:id="rId37"/>
    <p:sldId id="301"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44" autoAdjust="0"/>
    <p:restoredTop sz="80080" autoAdjust="0"/>
  </p:normalViewPr>
  <p:slideViewPr>
    <p:cSldViewPr snapToGrid="0">
      <p:cViewPr varScale="1">
        <p:scale>
          <a:sx n="60" d="100"/>
          <a:sy n="60" d="100"/>
        </p:scale>
        <p:origin x="744"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65E2C7-BBB1-45A2-9997-033F1E69CA0D}" type="datetimeFigureOut">
              <a:rPr lang="en-CA" smtClean="0"/>
              <a:t>2020-03-19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0E64DF-BF66-472E-B37F-9D1BF93676AA}" type="slidenum">
              <a:rPr lang="en-CA" smtClean="0"/>
              <a:t>‹#›</a:t>
            </a:fld>
            <a:endParaRPr lang="en-CA"/>
          </a:p>
        </p:txBody>
      </p:sp>
    </p:spTree>
    <p:extLst>
      <p:ext uri="{BB962C8B-B14F-4D97-AF65-F5344CB8AC3E}">
        <p14:creationId xmlns:p14="http://schemas.microsoft.com/office/powerpoint/2010/main" val="2039751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What is important</a:t>
            </a:r>
            <a:r>
              <a:rPr lang="en-CA" baseline="0" dirty="0" smtClean="0"/>
              <a:t> for your facility is to ensure that you develop an environmental cleaning and disinfection program. This program describes the set of policies, procedures and interventions in which to ensure consistent cleaning and disinfection of surfaces, and equipment within your facility.</a:t>
            </a:r>
          </a:p>
          <a:p>
            <a:endParaRPr lang="en-CA" baseline="0" dirty="0" smtClean="0"/>
          </a:p>
          <a:p>
            <a:r>
              <a:rPr lang="en-CA" baseline="0" dirty="0" smtClean="0"/>
              <a:t>What should be included</a:t>
            </a:r>
          </a:p>
          <a:p>
            <a:endParaRPr lang="en-CA" baseline="0" dirty="0" smtClean="0"/>
          </a:p>
          <a:p>
            <a:endParaRPr lang="en-CA" baseline="0" dirty="0" smtClean="0"/>
          </a:p>
          <a:p>
            <a:r>
              <a:rPr lang="en-CA" dirty="0" smtClean="0"/>
              <a:t>Reference: CDC (March 2020) Coronavirus Disease 2019 9COVID-19) Environmental Cleaning and Disinfection Recommendations</a:t>
            </a:r>
          </a:p>
          <a:p>
            <a:r>
              <a:rPr lang="en-CA" dirty="0" smtClean="0"/>
              <a:t>CDC (November 2019) Best Practice for Environmental Cleaning in Health Care facilities: in Resource-limited settings</a:t>
            </a:r>
          </a:p>
          <a:p>
            <a:endParaRPr lang="en-CA" dirty="0"/>
          </a:p>
        </p:txBody>
      </p:sp>
      <p:sp>
        <p:nvSpPr>
          <p:cNvPr id="4" name="Slide Number Placeholder 3"/>
          <p:cNvSpPr>
            <a:spLocks noGrp="1"/>
          </p:cNvSpPr>
          <p:nvPr>
            <p:ph type="sldNum" sz="quarter" idx="10"/>
          </p:nvPr>
        </p:nvSpPr>
        <p:spPr/>
        <p:txBody>
          <a:bodyPr/>
          <a:lstStyle/>
          <a:p>
            <a:fld id="{BE0E64DF-BF66-472E-B37F-9D1BF93676AA}" type="slidenum">
              <a:rPr lang="en-CA" smtClean="0"/>
              <a:t>5</a:t>
            </a:fld>
            <a:endParaRPr lang="en-CA"/>
          </a:p>
        </p:txBody>
      </p:sp>
    </p:spTree>
    <p:extLst>
      <p:ext uri="{BB962C8B-B14F-4D97-AF65-F5344CB8AC3E}">
        <p14:creationId xmlns:p14="http://schemas.microsoft.com/office/powerpoint/2010/main" val="427277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E0E64DF-BF66-472E-B37F-9D1BF93676AA}" type="slidenum">
              <a:rPr lang="en-CA" smtClean="0"/>
              <a:t>28</a:t>
            </a:fld>
            <a:endParaRPr lang="en-CA"/>
          </a:p>
        </p:txBody>
      </p:sp>
    </p:spTree>
    <p:extLst>
      <p:ext uri="{BB962C8B-B14F-4D97-AF65-F5344CB8AC3E}">
        <p14:creationId xmlns:p14="http://schemas.microsoft.com/office/powerpoint/2010/main" val="2695043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guide is a quick summary that can</a:t>
            </a:r>
            <a:r>
              <a:rPr lang="en-CA" baseline="0" dirty="0" smtClean="0"/>
              <a:t> be used to chose a suitable disinfectant generally in your </a:t>
            </a:r>
            <a:r>
              <a:rPr lang="en-CA" baseline="0" dirty="0" err="1" smtClean="0"/>
              <a:t>facilty</a:t>
            </a:r>
            <a:r>
              <a:rPr lang="en-CA" baseline="0" dirty="0" smtClean="0"/>
              <a:t>, some guidance on surfaces or objects that should be cleaned, including the procedure as well as frequency. </a:t>
            </a:r>
            <a:endParaRPr lang="en-CA" dirty="0"/>
          </a:p>
        </p:txBody>
      </p:sp>
      <p:sp>
        <p:nvSpPr>
          <p:cNvPr id="4" name="Slide Number Placeholder 3"/>
          <p:cNvSpPr>
            <a:spLocks noGrp="1"/>
          </p:cNvSpPr>
          <p:nvPr>
            <p:ph type="sldNum" sz="quarter" idx="10"/>
          </p:nvPr>
        </p:nvSpPr>
        <p:spPr/>
        <p:txBody>
          <a:bodyPr/>
          <a:lstStyle/>
          <a:p>
            <a:fld id="{BE0E64DF-BF66-472E-B37F-9D1BF93676AA}" type="slidenum">
              <a:rPr lang="en-CA" smtClean="0"/>
              <a:t>32</a:t>
            </a:fld>
            <a:endParaRPr lang="en-CA"/>
          </a:p>
        </p:txBody>
      </p:sp>
    </p:spTree>
    <p:extLst>
      <p:ext uri="{BB962C8B-B14F-4D97-AF65-F5344CB8AC3E}">
        <p14:creationId xmlns:p14="http://schemas.microsoft.com/office/powerpoint/2010/main" val="4133715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Remember the USB stick that were distributed to all regions in 2016? Th</a:t>
            </a:r>
            <a:r>
              <a:rPr lang="en-CA" baseline="0" dirty="0" smtClean="0"/>
              <a:t>e Environmental Cleaning Training Guide is now located on 1 Health on the coronavirus page. Titles “ </a:t>
            </a:r>
            <a:r>
              <a:rPr lang="en-CA" dirty="0" smtClean="0"/>
              <a:t>Then onwards to communities… now is</a:t>
            </a:r>
            <a:r>
              <a:rPr lang="en-CA" baseline="0" dirty="0" smtClean="0"/>
              <a:t> the time to have another look at this resource</a:t>
            </a:r>
          </a:p>
          <a:p>
            <a:endParaRPr lang="en-CA" baseline="0" dirty="0" smtClean="0"/>
          </a:p>
          <a:p>
            <a:r>
              <a:rPr lang="en-CA" dirty="0" smtClean="0"/>
              <a:t>Guidance is provided on:</a:t>
            </a:r>
          </a:p>
          <a:p>
            <a:pPr>
              <a:buFont typeface="Arial" panose="020B0604020202020204" pitchFamily="34" charset="0"/>
              <a:buChar char="•"/>
            </a:pPr>
            <a:r>
              <a:rPr lang="en-CA" dirty="0" smtClean="0"/>
              <a:t> Dust Mopping</a:t>
            </a:r>
          </a:p>
          <a:p>
            <a:pPr>
              <a:buFont typeface="Arial" panose="020B0604020202020204" pitchFamily="34" charset="0"/>
              <a:buChar char="•"/>
            </a:pPr>
            <a:r>
              <a:rPr lang="en-CA" dirty="0" smtClean="0"/>
              <a:t> Sweeping</a:t>
            </a:r>
          </a:p>
          <a:p>
            <a:pPr>
              <a:buFont typeface="Arial" panose="020B0604020202020204" pitchFamily="34" charset="0"/>
              <a:buChar char="•"/>
            </a:pPr>
            <a:r>
              <a:rPr lang="en-CA" dirty="0" smtClean="0"/>
              <a:t> Dry Mopping</a:t>
            </a:r>
          </a:p>
          <a:p>
            <a:pPr>
              <a:buFont typeface="Arial" panose="020B0604020202020204" pitchFamily="34" charset="0"/>
              <a:buChar char="•"/>
            </a:pPr>
            <a:r>
              <a:rPr lang="en-CA" dirty="0" smtClean="0"/>
              <a:t> Damp Mopping</a:t>
            </a:r>
          </a:p>
          <a:p>
            <a:pPr>
              <a:buFont typeface="Arial" panose="020B0604020202020204" pitchFamily="34" charset="0"/>
              <a:buChar char="•"/>
            </a:pPr>
            <a:r>
              <a:rPr lang="en-CA" dirty="0" smtClean="0"/>
              <a:t> Vacuuming</a:t>
            </a:r>
          </a:p>
          <a:p>
            <a:pPr>
              <a:buFont typeface="Arial" panose="020B0604020202020204" pitchFamily="34" charset="0"/>
              <a:buChar char="•"/>
            </a:pPr>
            <a:r>
              <a:rPr lang="en-CA" dirty="0" smtClean="0"/>
              <a:t> Machine Scrubbing/Buffing</a:t>
            </a:r>
          </a:p>
          <a:p>
            <a:endParaRPr lang="en-CA" dirty="0" smtClean="0"/>
          </a:p>
        </p:txBody>
      </p:sp>
      <p:sp>
        <p:nvSpPr>
          <p:cNvPr id="4" name="Slide Number Placeholder 3"/>
          <p:cNvSpPr>
            <a:spLocks noGrp="1"/>
          </p:cNvSpPr>
          <p:nvPr>
            <p:ph type="sldNum" sz="quarter" idx="10"/>
          </p:nvPr>
        </p:nvSpPr>
        <p:spPr/>
        <p:txBody>
          <a:bodyPr/>
          <a:lstStyle/>
          <a:p>
            <a:fld id="{09067093-1B46-45AD-979C-EA286F929831}" type="slidenum">
              <a:rPr lang="en-CA" smtClean="0"/>
              <a:t>33</a:t>
            </a:fld>
            <a:endParaRPr lang="en-CA"/>
          </a:p>
        </p:txBody>
      </p:sp>
    </p:spTree>
    <p:extLst>
      <p:ext uri="{BB962C8B-B14F-4D97-AF65-F5344CB8AC3E}">
        <p14:creationId xmlns:p14="http://schemas.microsoft.com/office/powerpoint/2010/main" val="3239639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Ensure disinfectant product has a Drug Identification Number (DIN) on its label. It is an 8 digit number given by Health Canada that confirms it is</a:t>
            </a:r>
            <a:r>
              <a:rPr lang="en-US" baseline="0" dirty="0" smtClean="0"/>
              <a:t> approved for use in Canada.</a:t>
            </a:r>
          </a:p>
          <a:p>
            <a:pPr lvl="0"/>
            <a:endParaRPr lang="en-CA" b="1" dirty="0" smtClean="0"/>
          </a:p>
          <a:p>
            <a:pPr lvl="0"/>
            <a:endParaRPr lang="en-CA" b="1" dirty="0" smtClean="0"/>
          </a:p>
          <a:p>
            <a:pPr lvl="0"/>
            <a:r>
              <a:rPr lang="en-CA" b="1" dirty="0" smtClean="0"/>
              <a:t>*** Agents effective</a:t>
            </a:r>
            <a:r>
              <a:rPr lang="en-CA" b="1" baseline="0" dirty="0" smtClean="0"/>
              <a:t> against coronavirus </a:t>
            </a:r>
          </a:p>
          <a:p>
            <a:pPr lvl="0"/>
            <a:r>
              <a:rPr lang="en-CA" b="1" baseline="0" dirty="0" smtClean="0"/>
              <a:t>Bleach (5.25%)</a:t>
            </a:r>
          </a:p>
          <a:p>
            <a:pPr lvl="0"/>
            <a:r>
              <a:rPr lang="en-CA" b="1" baseline="0" dirty="0" smtClean="0"/>
              <a:t>0.5% Hydrogen peroxide </a:t>
            </a:r>
          </a:p>
          <a:p>
            <a:pPr lvl="0"/>
            <a:r>
              <a:rPr lang="en-CA" b="1" baseline="0" dirty="0" smtClean="0"/>
              <a:t>Quaternary Ammonium Compounds (QUATs)</a:t>
            </a:r>
            <a:endParaRPr lang="en-CA" b="1" dirty="0" smtClean="0"/>
          </a:p>
          <a:p>
            <a:pPr lvl="0"/>
            <a:r>
              <a:rPr lang="en-US" dirty="0" smtClean="0"/>
              <a:t>Follow product instructions for dilution, contact time and safe use.</a:t>
            </a:r>
            <a:endParaRPr lang="en-CA" dirty="0" smtClean="0"/>
          </a:p>
          <a:p>
            <a:pPr lvl="0"/>
            <a:r>
              <a:rPr lang="en-US" dirty="0" smtClean="0"/>
              <a:t>All soiled surfaces should be cleaned before disinfecting (unless otherwise stated on the product).</a:t>
            </a:r>
            <a:endParaRPr lang="en-CA" dirty="0" smtClean="0"/>
          </a:p>
          <a:p>
            <a:endParaRPr lang="en-CA" dirty="0"/>
          </a:p>
        </p:txBody>
      </p:sp>
      <p:sp>
        <p:nvSpPr>
          <p:cNvPr id="4" name="Slide Number Placeholder 3"/>
          <p:cNvSpPr>
            <a:spLocks noGrp="1"/>
          </p:cNvSpPr>
          <p:nvPr>
            <p:ph type="sldNum" sz="quarter" idx="10"/>
          </p:nvPr>
        </p:nvSpPr>
        <p:spPr/>
        <p:txBody>
          <a:bodyPr/>
          <a:lstStyle/>
          <a:p>
            <a:fld id="{BE0E64DF-BF66-472E-B37F-9D1BF93676AA}" type="slidenum">
              <a:rPr lang="en-CA" smtClean="0"/>
              <a:t>13</a:t>
            </a:fld>
            <a:endParaRPr lang="en-CA"/>
          </a:p>
        </p:txBody>
      </p:sp>
    </p:spTree>
    <p:extLst>
      <p:ext uri="{BB962C8B-B14F-4D97-AF65-F5344CB8AC3E}">
        <p14:creationId xmlns:p14="http://schemas.microsoft.com/office/powerpoint/2010/main" val="1337153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Vegetative 0</a:t>
            </a:r>
            <a:endParaRPr lang="en-CA" dirty="0"/>
          </a:p>
        </p:txBody>
      </p:sp>
      <p:sp>
        <p:nvSpPr>
          <p:cNvPr id="4" name="Slide Number Placeholder 3"/>
          <p:cNvSpPr>
            <a:spLocks noGrp="1"/>
          </p:cNvSpPr>
          <p:nvPr>
            <p:ph type="sldNum" sz="quarter" idx="10"/>
          </p:nvPr>
        </p:nvSpPr>
        <p:spPr/>
        <p:txBody>
          <a:bodyPr/>
          <a:lstStyle/>
          <a:p>
            <a:fld id="{BE0E64DF-BF66-472E-B37F-9D1BF93676AA}" type="slidenum">
              <a:rPr lang="en-CA" smtClean="0"/>
              <a:t>15</a:t>
            </a:fld>
            <a:endParaRPr lang="en-CA"/>
          </a:p>
        </p:txBody>
      </p:sp>
    </p:spTree>
    <p:extLst>
      <p:ext uri="{BB962C8B-B14F-4D97-AF65-F5344CB8AC3E}">
        <p14:creationId xmlns:p14="http://schemas.microsoft.com/office/powerpoint/2010/main" val="888849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E0E64DF-BF66-472E-B37F-9D1BF93676AA}" type="slidenum">
              <a:rPr lang="en-CA" smtClean="0"/>
              <a:t>16</a:t>
            </a:fld>
            <a:endParaRPr lang="en-CA"/>
          </a:p>
        </p:txBody>
      </p:sp>
    </p:spTree>
    <p:extLst>
      <p:ext uri="{BB962C8B-B14F-4D97-AF65-F5344CB8AC3E}">
        <p14:creationId xmlns:p14="http://schemas.microsoft.com/office/powerpoint/2010/main" val="362015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u="none" strike="noStrike" kern="1200" dirty="0" smtClean="0">
                <a:solidFill>
                  <a:schemeClr val="tx1"/>
                </a:solidFill>
                <a:effectLst/>
                <a:latin typeface="+mn-lt"/>
                <a:ea typeface="+mn-ea"/>
                <a:cs typeface="+mn-cs"/>
              </a:rPr>
              <a:t>** Please follow manufacturer’s instructions for disinfectant preparation </a:t>
            </a:r>
            <a:endParaRPr lang="en-CA" sz="1200" b="0" i="0" u="none" strike="noStrike" kern="1200" dirty="0" smtClean="0">
              <a:solidFill>
                <a:schemeClr val="tx1"/>
              </a:solidFill>
              <a:effectLst/>
              <a:latin typeface="+mn-lt"/>
              <a:ea typeface="+mn-ea"/>
              <a:cs typeface="+mn-cs"/>
            </a:endParaRPr>
          </a:p>
          <a:p>
            <a:endParaRPr lang="en-CA" dirty="0" smtClean="0"/>
          </a:p>
          <a:p>
            <a:r>
              <a:rPr lang="en-CA" sz="1200" b="1" kern="1200" dirty="0" smtClean="0">
                <a:solidFill>
                  <a:schemeClr val="tx1"/>
                </a:solidFill>
                <a:effectLst/>
                <a:latin typeface="+mn-lt"/>
                <a:ea typeface="+mn-ea"/>
                <a:cs typeface="+mn-cs"/>
              </a:rPr>
              <a:t>Bacterial spores</a:t>
            </a:r>
            <a:r>
              <a:rPr lang="en-CA" sz="1200" b="0" kern="1200" dirty="0" smtClean="0">
                <a:solidFill>
                  <a:schemeClr val="tx1"/>
                </a:solidFill>
                <a:effectLst/>
                <a:latin typeface="+mn-lt"/>
                <a:ea typeface="+mn-ea"/>
                <a:cs typeface="+mn-cs"/>
              </a:rPr>
              <a:t> are highly resistant, dormant structures (i.e. no metabolic activity) formed in response to adverse environmental conditions. They help in the survival of the organisms during adverse environmental conditions; they do not have a role in reproduction</a:t>
            </a:r>
            <a:endParaRPr lang="en-CA" dirty="0"/>
          </a:p>
        </p:txBody>
      </p:sp>
      <p:sp>
        <p:nvSpPr>
          <p:cNvPr id="4" name="Slide Number Placeholder 3"/>
          <p:cNvSpPr>
            <a:spLocks noGrp="1"/>
          </p:cNvSpPr>
          <p:nvPr>
            <p:ph type="sldNum" sz="quarter" idx="10"/>
          </p:nvPr>
        </p:nvSpPr>
        <p:spPr/>
        <p:txBody>
          <a:bodyPr/>
          <a:lstStyle/>
          <a:p>
            <a:fld id="{BE0E64DF-BF66-472E-B37F-9D1BF93676AA}" type="slidenum">
              <a:rPr lang="en-CA" smtClean="0"/>
              <a:t>17</a:t>
            </a:fld>
            <a:endParaRPr lang="en-CA"/>
          </a:p>
        </p:txBody>
      </p:sp>
    </p:spTree>
    <p:extLst>
      <p:ext uri="{BB962C8B-B14F-4D97-AF65-F5344CB8AC3E}">
        <p14:creationId xmlns:p14="http://schemas.microsoft.com/office/powerpoint/2010/main" val="3858567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kern="1200" dirty="0" smtClean="0">
                <a:solidFill>
                  <a:schemeClr val="tx1"/>
                </a:solidFill>
                <a:effectLst/>
                <a:latin typeface="+mn-lt"/>
                <a:ea typeface="+mn-ea"/>
                <a:cs typeface="+mn-cs"/>
              </a:rPr>
              <a:t>Broad-spectrum </a:t>
            </a:r>
            <a:r>
              <a:rPr lang="en-CA" sz="1200" b="1" i="0" kern="1200" dirty="0" err="1" smtClean="0">
                <a:solidFill>
                  <a:schemeClr val="tx1"/>
                </a:solidFill>
                <a:effectLst/>
                <a:latin typeface="+mn-lt"/>
                <a:ea typeface="+mn-ea"/>
                <a:cs typeface="+mn-cs"/>
              </a:rPr>
              <a:t>virucide</a:t>
            </a:r>
            <a:r>
              <a:rPr lang="en-CA" sz="1200" b="1" i="0" kern="1200" dirty="0" smtClean="0">
                <a:solidFill>
                  <a:schemeClr val="tx1"/>
                </a:solidFill>
                <a:effectLst/>
                <a:latin typeface="+mn-lt"/>
                <a:ea typeface="+mn-ea"/>
                <a:cs typeface="+mn-cs"/>
              </a:rPr>
              <a:t>: </a:t>
            </a:r>
            <a:r>
              <a:rPr lang="en-CA" sz="1200" b="0" i="0" kern="1200" dirty="0" smtClean="0">
                <a:solidFill>
                  <a:schemeClr val="tx1"/>
                </a:solidFill>
                <a:effectLst/>
                <a:latin typeface="+mn-lt"/>
                <a:ea typeface="+mn-ea"/>
                <a:cs typeface="+mn-cs"/>
              </a:rPr>
              <a:t>A disinfectant represented as having efficacy against a representative hard to kill non-enveloped virus, and which is expected to inactivate other non-enveloped and enveloped viruses (i.e., the product has demonstrated “broad-spectrum </a:t>
            </a:r>
            <a:r>
              <a:rPr lang="en-CA" sz="1200" b="0" i="0" kern="1200" dirty="0" err="1" smtClean="0">
                <a:solidFill>
                  <a:schemeClr val="tx1"/>
                </a:solidFill>
                <a:effectLst/>
                <a:latin typeface="+mn-lt"/>
                <a:ea typeface="+mn-ea"/>
                <a:cs typeface="+mn-cs"/>
              </a:rPr>
              <a:t>virucidal</a:t>
            </a:r>
            <a:r>
              <a:rPr lang="en-CA" sz="1200" b="0" i="0" kern="1200" dirty="0" smtClean="0">
                <a:solidFill>
                  <a:schemeClr val="tx1"/>
                </a:solidFill>
                <a:effectLst/>
                <a:latin typeface="+mn-lt"/>
                <a:ea typeface="+mn-ea"/>
                <a:cs typeface="+mn-cs"/>
              </a:rPr>
              <a:t>” efficacy).</a:t>
            </a:r>
            <a:endParaRPr lang="en-CA" dirty="0"/>
          </a:p>
        </p:txBody>
      </p:sp>
      <p:sp>
        <p:nvSpPr>
          <p:cNvPr id="4" name="Slide Number Placeholder 3"/>
          <p:cNvSpPr>
            <a:spLocks noGrp="1"/>
          </p:cNvSpPr>
          <p:nvPr>
            <p:ph type="sldNum" sz="quarter" idx="10"/>
          </p:nvPr>
        </p:nvSpPr>
        <p:spPr/>
        <p:txBody>
          <a:bodyPr/>
          <a:lstStyle/>
          <a:p>
            <a:fld id="{BE0E64DF-BF66-472E-B37F-9D1BF93676AA}" type="slidenum">
              <a:rPr lang="en-CA" smtClean="0"/>
              <a:t>19</a:t>
            </a:fld>
            <a:endParaRPr lang="en-CA"/>
          </a:p>
        </p:txBody>
      </p:sp>
    </p:spTree>
    <p:extLst>
      <p:ext uri="{BB962C8B-B14F-4D97-AF65-F5344CB8AC3E}">
        <p14:creationId xmlns:p14="http://schemas.microsoft.com/office/powerpoint/2010/main" val="127670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WHO document: https://apps.who.int/iris/bitstream/handle/10665/331215/WHO-2019-nCov-IPCPPE_use-2020.1-eng.pdf </a:t>
            </a:r>
          </a:p>
          <a:p>
            <a:endParaRPr lang="en-CA" dirty="0" smtClean="0"/>
          </a:p>
          <a:p>
            <a:r>
              <a:rPr lang="en-CA" dirty="0" smtClean="0"/>
              <a:t>Cleaners Entering the room of COVID-19 patients</a:t>
            </a:r>
            <a:r>
              <a:rPr lang="en-CA" baseline="0" dirty="0" smtClean="0"/>
              <a:t> - </a:t>
            </a:r>
            <a:r>
              <a:rPr lang="en-CA" dirty="0" smtClean="0"/>
              <a:t>Medical mask, Gown, Heavy duty </a:t>
            </a:r>
            <a:r>
              <a:rPr lang="en-CA" dirty="0" err="1" smtClean="0"/>
              <a:t>glove,s</a:t>
            </a:r>
            <a:r>
              <a:rPr lang="en-CA" dirty="0" smtClean="0"/>
              <a:t> Eye protection (if risk of splash from organic material or chemicals), Boots or closed work shoes </a:t>
            </a:r>
          </a:p>
          <a:p>
            <a:endParaRPr lang="en-CA" dirty="0" smtClean="0"/>
          </a:p>
        </p:txBody>
      </p:sp>
      <p:sp>
        <p:nvSpPr>
          <p:cNvPr id="4" name="Slide Number Placeholder 3"/>
          <p:cNvSpPr>
            <a:spLocks noGrp="1"/>
          </p:cNvSpPr>
          <p:nvPr>
            <p:ph type="sldNum" sz="quarter" idx="10"/>
          </p:nvPr>
        </p:nvSpPr>
        <p:spPr/>
        <p:txBody>
          <a:bodyPr/>
          <a:lstStyle/>
          <a:p>
            <a:fld id="{BE0E64DF-BF66-472E-B37F-9D1BF93676AA}" type="slidenum">
              <a:rPr lang="en-CA" smtClean="0"/>
              <a:t>24</a:t>
            </a:fld>
            <a:endParaRPr lang="en-CA"/>
          </a:p>
        </p:txBody>
      </p:sp>
    </p:spTree>
    <p:extLst>
      <p:ext uri="{BB962C8B-B14F-4D97-AF65-F5344CB8AC3E}">
        <p14:creationId xmlns:p14="http://schemas.microsoft.com/office/powerpoint/2010/main" val="1557596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Additional Precautions</a:t>
            </a:r>
            <a:r>
              <a:rPr lang="en-CA" sz="1200" b="0" kern="1200" dirty="0" smtClean="0">
                <a:solidFill>
                  <a:schemeClr val="tx1"/>
                </a:solidFill>
                <a:effectLst/>
                <a:latin typeface="+mn-lt"/>
                <a:ea typeface="+mn-ea"/>
                <a:cs typeface="+mn-cs"/>
              </a:rPr>
              <a:t> are infection prevention and control </a:t>
            </a:r>
            <a:r>
              <a:rPr lang="en-CA" sz="1200" b="1" kern="1200" dirty="0" smtClean="0">
                <a:solidFill>
                  <a:schemeClr val="tx1"/>
                </a:solidFill>
                <a:effectLst/>
                <a:latin typeface="+mn-lt"/>
                <a:ea typeface="+mn-ea"/>
                <a:cs typeface="+mn-cs"/>
              </a:rPr>
              <a:t>precautions</a:t>
            </a:r>
            <a:r>
              <a:rPr lang="en-CA" sz="1200" b="0" kern="1200" dirty="0" smtClean="0">
                <a:solidFill>
                  <a:schemeClr val="tx1"/>
                </a:solidFill>
                <a:effectLst/>
                <a:latin typeface="+mn-lt"/>
                <a:ea typeface="+mn-ea"/>
                <a:cs typeface="+mn-cs"/>
              </a:rPr>
              <a:t> and practices required in </a:t>
            </a:r>
            <a:r>
              <a:rPr lang="en-CA" sz="1200" b="1" kern="1200" dirty="0" smtClean="0">
                <a:solidFill>
                  <a:schemeClr val="tx1"/>
                </a:solidFill>
                <a:effectLst/>
                <a:latin typeface="+mn-lt"/>
                <a:ea typeface="+mn-ea"/>
                <a:cs typeface="+mn-cs"/>
              </a:rPr>
              <a:t>addition</a:t>
            </a:r>
            <a:r>
              <a:rPr lang="en-CA" sz="1200" b="0" kern="1200" dirty="0" smtClean="0">
                <a:solidFill>
                  <a:schemeClr val="tx1"/>
                </a:solidFill>
                <a:effectLst/>
                <a:latin typeface="+mn-lt"/>
                <a:ea typeface="+mn-ea"/>
                <a:cs typeface="+mn-cs"/>
              </a:rPr>
              <a:t> to Routine Practices. They are based on the mode (means) of transmission of the infectious agent: airborne, droplet, and contact. For COVID-19</a:t>
            </a:r>
            <a:r>
              <a:rPr lang="en-CA" sz="1200" b="0" kern="1200" baseline="0" dirty="0" smtClean="0">
                <a:solidFill>
                  <a:schemeClr val="tx1"/>
                </a:solidFill>
                <a:effectLst/>
                <a:latin typeface="+mn-lt"/>
                <a:ea typeface="+mn-ea"/>
                <a:cs typeface="+mn-cs"/>
              </a:rPr>
              <a:t> the required Additional precautions are Contact &amp; Droplet.</a:t>
            </a:r>
            <a:endParaRPr lang="en-CA" dirty="0"/>
          </a:p>
        </p:txBody>
      </p:sp>
      <p:sp>
        <p:nvSpPr>
          <p:cNvPr id="4" name="Slide Number Placeholder 3"/>
          <p:cNvSpPr>
            <a:spLocks noGrp="1"/>
          </p:cNvSpPr>
          <p:nvPr>
            <p:ph type="sldNum" sz="quarter" idx="10"/>
          </p:nvPr>
        </p:nvSpPr>
        <p:spPr/>
        <p:txBody>
          <a:bodyPr/>
          <a:lstStyle/>
          <a:p>
            <a:fld id="{BE0E64DF-BF66-472E-B37F-9D1BF93676AA}" type="slidenum">
              <a:rPr lang="en-CA" smtClean="0"/>
              <a:t>25</a:t>
            </a:fld>
            <a:endParaRPr lang="en-CA"/>
          </a:p>
        </p:txBody>
      </p:sp>
    </p:spTree>
    <p:extLst>
      <p:ext uri="{BB962C8B-B14F-4D97-AF65-F5344CB8AC3E}">
        <p14:creationId xmlns:p14="http://schemas.microsoft.com/office/powerpoint/2010/main" val="2360213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E0E64DF-BF66-472E-B37F-9D1BF93676AA}" type="slidenum">
              <a:rPr lang="en-CA" smtClean="0"/>
              <a:t>26</a:t>
            </a:fld>
            <a:endParaRPr lang="en-CA"/>
          </a:p>
        </p:txBody>
      </p:sp>
    </p:spTree>
    <p:extLst>
      <p:ext uri="{BB962C8B-B14F-4D97-AF65-F5344CB8AC3E}">
        <p14:creationId xmlns:p14="http://schemas.microsoft.com/office/powerpoint/2010/main" val="1148496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366BCD-8C76-4D26-857A-282914D3956F}" type="datetimeFigureOut">
              <a:rPr lang="en-CA" smtClean="0"/>
              <a:t>2020-03-19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01EE302-07C9-49D7-840D-1C8C31F6421A}"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8947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366BCD-8C76-4D26-857A-282914D3956F}" type="datetimeFigureOut">
              <a:rPr lang="en-CA" smtClean="0"/>
              <a:t>2020-03-19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01EE302-07C9-49D7-840D-1C8C31F6421A}" type="slidenum">
              <a:rPr lang="en-CA" smtClean="0"/>
              <a:t>‹#›</a:t>
            </a:fld>
            <a:endParaRPr lang="en-CA"/>
          </a:p>
        </p:txBody>
      </p:sp>
    </p:spTree>
    <p:extLst>
      <p:ext uri="{BB962C8B-B14F-4D97-AF65-F5344CB8AC3E}">
        <p14:creationId xmlns:p14="http://schemas.microsoft.com/office/powerpoint/2010/main" val="788461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366BCD-8C76-4D26-857A-282914D3956F}" type="datetimeFigureOut">
              <a:rPr lang="en-CA" smtClean="0"/>
              <a:t>2020-03-19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01EE302-07C9-49D7-840D-1C8C31F6421A}" type="slidenum">
              <a:rPr lang="en-CA" smtClean="0"/>
              <a:t>‹#›</a:t>
            </a:fld>
            <a:endParaRPr lang="en-CA"/>
          </a:p>
        </p:txBody>
      </p:sp>
    </p:spTree>
    <p:extLst>
      <p:ext uri="{BB962C8B-B14F-4D97-AF65-F5344CB8AC3E}">
        <p14:creationId xmlns:p14="http://schemas.microsoft.com/office/powerpoint/2010/main" val="3906014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366BCD-8C76-4D26-857A-282914D3956F}" type="datetimeFigureOut">
              <a:rPr lang="en-CA" smtClean="0"/>
              <a:t>2020-03-19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01EE302-07C9-49D7-840D-1C8C31F6421A}" type="slidenum">
              <a:rPr lang="en-CA" smtClean="0"/>
              <a:t>‹#›</a:t>
            </a:fld>
            <a:endParaRPr lang="en-CA"/>
          </a:p>
        </p:txBody>
      </p:sp>
    </p:spTree>
    <p:extLst>
      <p:ext uri="{BB962C8B-B14F-4D97-AF65-F5344CB8AC3E}">
        <p14:creationId xmlns:p14="http://schemas.microsoft.com/office/powerpoint/2010/main" val="3877646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366BCD-8C76-4D26-857A-282914D3956F}" type="datetimeFigureOut">
              <a:rPr lang="en-CA" smtClean="0"/>
              <a:t>2020-03-19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01EE302-07C9-49D7-840D-1C8C31F6421A}"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727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366BCD-8C76-4D26-857A-282914D3956F}" type="datetimeFigureOut">
              <a:rPr lang="en-CA" smtClean="0"/>
              <a:t>2020-03-19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01EE302-07C9-49D7-840D-1C8C31F6421A}" type="slidenum">
              <a:rPr lang="en-CA" smtClean="0"/>
              <a:t>‹#›</a:t>
            </a:fld>
            <a:endParaRPr lang="en-CA"/>
          </a:p>
        </p:txBody>
      </p:sp>
    </p:spTree>
    <p:extLst>
      <p:ext uri="{BB962C8B-B14F-4D97-AF65-F5344CB8AC3E}">
        <p14:creationId xmlns:p14="http://schemas.microsoft.com/office/powerpoint/2010/main" val="3060606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B366BCD-8C76-4D26-857A-282914D3956F}" type="datetimeFigureOut">
              <a:rPr lang="en-CA" smtClean="0"/>
              <a:t>2020-03-19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01EE302-07C9-49D7-840D-1C8C31F6421A}" type="slidenum">
              <a:rPr lang="en-CA" smtClean="0"/>
              <a:t>‹#›</a:t>
            </a:fld>
            <a:endParaRPr lang="en-CA"/>
          </a:p>
        </p:txBody>
      </p:sp>
    </p:spTree>
    <p:extLst>
      <p:ext uri="{BB962C8B-B14F-4D97-AF65-F5344CB8AC3E}">
        <p14:creationId xmlns:p14="http://schemas.microsoft.com/office/powerpoint/2010/main" val="3355560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B366BCD-8C76-4D26-857A-282914D3956F}" type="datetimeFigureOut">
              <a:rPr lang="en-CA" smtClean="0"/>
              <a:t>2020-03-19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01EE302-07C9-49D7-840D-1C8C31F6421A}" type="slidenum">
              <a:rPr lang="en-CA" smtClean="0"/>
              <a:t>‹#›</a:t>
            </a:fld>
            <a:endParaRPr lang="en-CA"/>
          </a:p>
        </p:txBody>
      </p:sp>
    </p:spTree>
    <p:extLst>
      <p:ext uri="{BB962C8B-B14F-4D97-AF65-F5344CB8AC3E}">
        <p14:creationId xmlns:p14="http://schemas.microsoft.com/office/powerpoint/2010/main" val="958321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B366BCD-8C76-4D26-857A-282914D3956F}" type="datetimeFigureOut">
              <a:rPr lang="en-CA" smtClean="0"/>
              <a:t>2020-03-19</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E01EE302-07C9-49D7-840D-1C8C31F6421A}" type="slidenum">
              <a:rPr lang="en-CA" smtClean="0"/>
              <a:t>‹#›</a:t>
            </a:fld>
            <a:endParaRPr lang="en-CA"/>
          </a:p>
        </p:txBody>
      </p:sp>
    </p:spTree>
    <p:extLst>
      <p:ext uri="{BB962C8B-B14F-4D97-AF65-F5344CB8AC3E}">
        <p14:creationId xmlns:p14="http://schemas.microsoft.com/office/powerpoint/2010/main" val="1582025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B366BCD-8C76-4D26-857A-282914D3956F}" type="datetimeFigureOut">
              <a:rPr lang="en-CA" smtClean="0"/>
              <a:t>2020-03-19</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01EE302-07C9-49D7-840D-1C8C31F6421A}" type="slidenum">
              <a:rPr lang="en-CA" smtClean="0"/>
              <a:t>‹#›</a:t>
            </a:fld>
            <a:endParaRPr lang="en-CA"/>
          </a:p>
        </p:txBody>
      </p:sp>
    </p:spTree>
    <p:extLst>
      <p:ext uri="{BB962C8B-B14F-4D97-AF65-F5344CB8AC3E}">
        <p14:creationId xmlns:p14="http://schemas.microsoft.com/office/powerpoint/2010/main" val="3912234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B366BCD-8C76-4D26-857A-282914D3956F}" type="datetimeFigureOut">
              <a:rPr lang="en-CA" smtClean="0"/>
              <a:t>2020-03-19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01EE302-07C9-49D7-840D-1C8C31F6421A}" type="slidenum">
              <a:rPr lang="en-CA" smtClean="0"/>
              <a:t>‹#›</a:t>
            </a:fld>
            <a:endParaRPr lang="en-CA"/>
          </a:p>
        </p:txBody>
      </p:sp>
    </p:spTree>
    <p:extLst>
      <p:ext uri="{BB962C8B-B14F-4D97-AF65-F5344CB8AC3E}">
        <p14:creationId xmlns:p14="http://schemas.microsoft.com/office/powerpoint/2010/main" val="3634943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B366BCD-8C76-4D26-857A-282914D3956F}" type="datetimeFigureOut">
              <a:rPr lang="en-CA" smtClean="0"/>
              <a:t>2020-03-19</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01EE302-07C9-49D7-840D-1C8C31F6421A}"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8987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www.bccdc.ca/Health-Info-Site/Documents/COVID19_LongTermCareAssistedLiving.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albertahealthservices.ca/topics/Page16944.aspx" TargetMode="External"/><Relationship Id="rId2" Type="http://schemas.openxmlformats.org/officeDocument/2006/relationships/hyperlink" Target="https://www.alberta.ca/coronavirus-info-for-albertans.aspx" TargetMode="External"/><Relationship Id="rId1" Type="http://schemas.openxmlformats.org/officeDocument/2006/relationships/slideLayout" Target="../slideLayouts/slideLayout2.xml"/><Relationship Id="rId6" Type="http://schemas.openxmlformats.org/officeDocument/2006/relationships/hyperlink" Target="https://twitter.com/CPHO_Canada" TargetMode="External"/><Relationship Id="rId5" Type="http://schemas.openxmlformats.org/officeDocument/2006/relationships/hyperlink" Target="https://www.who.int/emergencies/diseases/novel-coronavirus-2019" TargetMode="External"/><Relationship Id="rId4" Type="http://schemas.openxmlformats.org/officeDocument/2006/relationships/hyperlink" Target="https://www.canada.ca/en/public-health/services/diseases/2019-novel-coronavirus-infection.html"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bccdc.ca/Health-Info-Site/Documents/COVID19_LongTermCareAssistedLiving.pdf" TargetMode="External"/><Relationship Id="rId7" Type="http://schemas.openxmlformats.org/officeDocument/2006/relationships/hyperlink" Target="https://www.albertahealthservices.ca/topics/Page17001.aspx#hospital" TargetMode="External"/><Relationship Id="rId2" Type="http://schemas.openxmlformats.org/officeDocument/2006/relationships/hyperlink" Target="https://www.albertahealthservices.ca/assets/healthinfo/ipc/hi-ipc-covid19-infosht-visiting-pts-pandemic.pdf" TargetMode="External"/><Relationship Id="rId1" Type="http://schemas.openxmlformats.org/officeDocument/2006/relationships/slideLayout" Target="../slideLayouts/slideLayout2.xml"/><Relationship Id="rId6" Type="http://schemas.openxmlformats.org/officeDocument/2006/relationships/hyperlink" Target="https://www.albertahealthservices.ca/assets/info/ppih/if-ppih-covid-community-facility-poster.pdf" TargetMode="External"/><Relationship Id="rId5" Type="http://schemas.openxmlformats.org/officeDocument/2006/relationships/hyperlink" Target="https://www.albertahealthservices.ca/assets/info/ppih/if-ppih-covid-19-translated-congregate-living-settings.pdf" TargetMode="External"/><Relationship Id="rId4" Type="http://schemas.openxmlformats.org/officeDocument/2006/relationships/hyperlink" Target="https://www.albertahealthservices.ca/assets/info/ppih/if-ppih-visitor-guidance-continuing-care-and-congregate-living.pdf"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Environmental Cleaning and Disinfection </a:t>
            </a:r>
            <a:br>
              <a:rPr lang="en-CA" dirty="0" smtClean="0"/>
            </a:br>
            <a:r>
              <a:rPr lang="en-CA" sz="4800" dirty="0" smtClean="0"/>
              <a:t>for Community Facilities</a:t>
            </a:r>
            <a:endParaRPr lang="en-CA" sz="4800" dirty="0"/>
          </a:p>
        </p:txBody>
      </p:sp>
      <p:sp>
        <p:nvSpPr>
          <p:cNvPr id="3" name="Subtitle 2"/>
          <p:cNvSpPr>
            <a:spLocks noGrp="1"/>
          </p:cNvSpPr>
          <p:nvPr>
            <p:ph type="subTitle" idx="1"/>
          </p:nvPr>
        </p:nvSpPr>
        <p:spPr/>
        <p:txBody>
          <a:bodyPr/>
          <a:lstStyle/>
          <a:p>
            <a:endParaRPr lang="en-CA" dirty="0"/>
          </a:p>
        </p:txBody>
      </p:sp>
    </p:spTree>
    <p:extLst>
      <p:ext uri="{BB962C8B-B14F-4D97-AF65-F5344CB8AC3E}">
        <p14:creationId xmlns:p14="http://schemas.microsoft.com/office/powerpoint/2010/main" val="3809721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Cleaning</a:t>
            </a:r>
            <a:endParaRPr lang="en-CA" dirty="0"/>
          </a:p>
        </p:txBody>
      </p:sp>
      <p:sp>
        <p:nvSpPr>
          <p:cNvPr id="3" name="Content Placeholder 2"/>
          <p:cNvSpPr>
            <a:spLocks noGrp="1"/>
          </p:cNvSpPr>
          <p:nvPr>
            <p:ph idx="1"/>
          </p:nvPr>
        </p:nvSpPr>
        <p:spPr/>
        <p:txBody>
          <a:bodyPr>
            <a:normAutofit/>
          </a:bodyPr>
          <a:lstStyle/>
          <a:p>
            <a:pPr marL="95250" indent="0">
              <a:buNone/>
            </a:pPr>
            <a:r>
              <a:rPr lang="en-CA" sz="2400" dirty="0"/>
              <a:t>There is a lack of specific evidence for the effectiveness of specific cleaning products against COVID-19</a:t>
            </a:r>
            <a:r>
              <a:rPr lang="en-CA" sz="2400" dirty="0" smtClean="0"/>
              <a:t>. </a:t>
            </a:r>
          </a:p>
          <a:p>
            <a:pPr marL="95250" indent="0">
              <a:buNone/>
            </a:pPr>
            <a:r>
              <a:rPr lang="en-CA" sz="2400" dirty="0" smtClean="0"/>
              <a:t>For this reason:</a:t>
            </a:r>
          </a:p>
          <a:p>
            <a:pPr marL="654558" lvl="1" indent="-266700">
              <a:buFont typeface="Arial" panose="020B0604020202020204" pitchFamily="34" charset="0"/>
              <a:buChar char="•"/>
            </a:pPr>
            <a:r>
              <a:rPr lang="en-CA" sz="2400" dirty="0" smtClean="0"/>
              <a:t>Enhanced </a:t>
            </a:r>
            <a:r>
              <a:rPr lang="en-CA" sz="2400" dirty="0"/>
              <a:t>environmental cleaning using </a:t>
            </a:r>
            <a:r>
              <a:rPr lang="en-CA" sz="2400" dirty="0" smtClean="0"/>
              <a:t>facility </a:t>
            </a:r>
            <a:r>
              <a:rPr lang="en-CA" sz="2400" dirty="0"/>
              <a:t>approved </a:t>
            </a:r>
            <a:r>
              <a:rPr lang="en-CA" sz="2400" dirty="0" smtClean="0"/>
              <a:t>reagents is recommended. </a:t>
            </a:r>
            <a:r>
              <a:rPr lang="en-CA" sz="2400" dirty="0"/>
              <a:t>The thoroughness of cleaning is more important </a:t>
            </a:r>
            <a:endParaRPr lang="en-CA" sz="2400" dirty="0" smtClean="0"/>
          </a:p>
          <a:p>
            <a:pPr marL="654558" lvl="1" indent="-266700">
              <a:buFont typeface="Arial" panose="020B0604020202020204" pitchFamily="34" charset="0"/>
              <a:buChar char="•"/>
            </a:pPr>
            <a:r>
              <a:rPr lang="en-CA" sz="2400" dirty="0" smtClean="0"/>
              <a:t>Equipment </a:t>
            </a:r>
            <a:r>
              <a:rPr lang="en-CA" sz="2400" dirty="0"/>
              <a:t>should be cleaned and disinfected only with </a:t>
            </a:r>
            <a:r>
              <a:rPr lang="en-CA" sz="2400" dirty="0" smtClean="0"/>
              <a:t>products and procedures </a:t>
            </a:r>
            <a:r>
              <a:rPr lang="en-CA" sz="2400" dirty="0"/>
              <a:t>outlined in the manufacturer’s directions for that equipment. </a:t>
            </a:r>
          </a:p>
          <a:p>
            <a:endParaRPr lang="en-CA" dirty="0"/>
          </a:p>
          <a:p>
            <a:endParaRPr lang="en-CA" dirty="0"/>
          </a:p>
        </p:txBody>
      </p:sp>
      <p:sp>
        <p:nvSpPr>
          <p:cNvPr id="4" name="Rectangle 3"/>
          <p:cNvSpPr/>
          <p:nvPr/>
        </p:nvSpPr>
        <p:spPr>
          <a:xfrm>
            <a:off x="1097280" y="5869094"/>
            <a:ext cx="11094720" cy="584775"/>
          </a:xfrm>
          <a:prstGeom prst="rect">
            <a:avLst/>
          </a:prstGeom>
        </p:spPr>
        <p:txBody>
          <a:bodyPr wrap="square">
            <a:spAutoFit/>
          </a:bodyPr>
          <a:lstStyle/>
          <a:p>
            <a:r>
              <a:rPr lang="en-CA" sz="1600" dirty="0" smtClean="0">
                <a:latin typeface="Arial" panose="020B0604020202020204" pitchFamily="34" charset="0"/>
              </a:rPr>
              <a:t>Source: AHS (July 2019). Guidelines </a:t>
            </a:r>
            <a:r>
              <a:rPr lang="en-CA" sz="1600" dirty="0">
                <a:latin typeface="Arial" panose="020B0604020202020204" pitchFamily="34" charset="0"/>
              </a:rPr>
              <a:t>for Outbreak Prevention, Control and Management in Supportive </a:t>
            </a:r>
            <a:r>
              <a:rPr lang="en-CA" sz="1600" dirty="0" smtClean="0">
                <a:latin typeface="Arial" panose="020B0604020202020204" pitchFamily="34" charset="0"/>
              </a:rPr>
              <a:t>			Living </a:t>
            </a:r>
            <a:r>
              <a:rPr lang="en-CA" sz="1600" dirty="0">
                <a:latin typeface="Arial" panose="020B0604020202020204" pitchFamily="34" charset="0"/>
              </a:rPr>
              <a:t>and Home Living </a:t>
            </a:r>
            <a:r>
              <a:rPr lang="en-CA" sz="1600" dirty="0" smtClean="0">
                <a:latin typeface="Arial" panose="020B0604020202020204" pitchFamily="34" charset="0"/>
              </a:rPr>
              <a:t>Sites</a:t>
            </a:r>
            <a:endParaRPr lang="en-CA" sz="1600" dirty="0"/>
          </a:p>
        </p:txBody>
      </p:sp>
    </p:spTree>
    <p:extLst>
      <p:ext uri="{BB962C8B-B14F-4D97-AF65-F5344CB8AC3E}">
        <p14:creationId xmlns:p14="http://schemas.microsoft.com/office/powerpoint/2010/main" val="1811444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Disinfection</a:t>
            </a:r>
            <a:endParaRPr lang="en-CA" dirty="0"/>
          </a:p>
        </p:txBody>
      </p:sp>
      <p:sp>
        <p:nvSpPr>
          <p:cNvPr id="3" name="Content Placeholder 2"/>
          <p:cNvSpPr>
            <a:spLocks noGrp="1"/>
          </p:cNvSpPr>
          <p:nvPr>
            <p:ph idx="1"/>
          </p:nvPr>
        </p:nvSpPr>
        <p:spPr>
          <a:xfrm>
            <a:off x="1097280" y="1845733"/>
            <a:ext cx="10058400" cy="4342795"/>
          </a:xfrm>
        </p:spPr>
        <p:txBody>
          <a:bodyPr>
            <a:normAutofit/>
          </a:bodyPr>
          <a:lstStyle/>
          <a:p>
            <a:pPr marL="173037" indent="0">
              <a:buNone/>
            </a:pPr>
            <a:r>
              <a:rPr lang="en-US" sz="2200" b="1" dirty="0" smtClean="0"/>
              <a:t>Disinfection </a:t>
            </a:r>
            <a:r>
              <a:rPr lang="en-US" sz="2200" dirty="0"/>
              <a:t>is </a:t>
            </a:r>
            <a:r>
              <a:rPr lang="en-US" sz="2200" dirty="0" smtClean="0"/>
              <a:t>the inactivation (killing) of disease </a:t>
            </a:r>
            <a:r>
              <a:rPr lang="en-US" sz="2200" dirty="0"/>
              <a:t>producing </a:t>
            </a:r>
            <a:r>
              <a:rPr lang="en-US" sz="2200" dirty="0" smtClean="0"/>
              <a:t>microorganisms (viruses </a:t>
            </a:r>
            <a:r>
              <a:rPr lang="en-US" sz="2200" dirty="0"/>
              <a:t>and </a:t>
            </a:r>
            <a:r>
              <a:rPr lang="en-US" sz="2200" dirty="0" smtClean="0"/>
              <a:t>bacteria) through wetting of a surface with a ready-to-use disinfectant wipe or cloth saturated with a disinfectant solution prepared according to the manufacturer’s instructions for use. </a:t>
            </a:r>
            <a:r>
              <a:rPr lang="en-CA" sz="2200" dirty="0"/>
              <a:t>This is most effective after surfaces are cleaned. </a:t>
            </a:r>
            <a:r>
              <a:rPr lang="en-US" sz="2200" dirty="0" smtClean="0"/>
              <a:t>A </a:t>
            </a:r>
            <a:r>
              <a:rPr lang="en-US" sz="2200" dirty="0"/>
              <a:t>disinfectant is only applied to objects; never on the human body</a:t>
            </a:r>
            <a:r>
              <a:rPr lang="en-US" sz="2200" dirty="0" smtClean="0"/>
              <a:t>. </a:t>
            </a:r>
            <a:r>
              <a:rPr lang="en-CA" sz="2200" dirty="0"/>
              <a:t>To achieve </a:t>
            </a:r>
            <a:r>
              <a:rPr lang="en-CA" sz="2200" dirty="0" smtClean="0"/>
              <a:t>disinfection, the </a:t>
            </a:r>
            <a:r>
              <a:rPr lang="en-CA" sz="2200" dirty="0"/>
              <a:t>surface must stay wet for the manufacturer’s recommended contact </a:t>
            </a:r>
            <a:r>
              <a:rPr lang="en-CA" sz="2200" dirty="0" smtClean="0"/>
              <a:t>time.</a:t>
            </a:r>
            <a:endParaRPr lang="en-US" sz="2200" dirty="0" smtClean="0"/>
          </a:p>
          <a:p>
            <a:pPr marL="515937" indent="-342900">
              <a:buFont typeface="Arial" panose="020B0604020202020204" pitchFamily="34" charset="0"/>
              <a:buChar char="•"/>
            </a:pPr>
            <a:r>
              <a:rPr lang="en-CA" sz="2200" dirty="0"/>
              <a:t>Disinfectants to be used in healthcare facilities are products </a:t>
            </a:r>
            <a:r>
              <a:rPr lang="en-CA" sz="2200" dirty="0" smtClean="0"/>
              <a:t>that are:</a:t>
            </a:r>
          </a:p>
          <a:p>
            <a:pPr marL="808545" lvl="1" indent="-342900">
              <a:buFont typeface="Arial" panose="020B0604020202020204" pitchFamily="34" charset="0"/>
              <a:buChar char="•"/>
            </a:pPr>
            <a:r>
              <a:rPr lang="en-CA" dirty="0" smtClean="0"/>
              <a:t>approved </a:t>
            </a:r>
            <a:r>
              <a:rPr lang="en-CA" dirty="0"/>
              <a:t>by Health </a:t>
            </a:r>
            <a:r>
              <a:rPr lang="en-CA" dirty="0" smtClean="0"/>
              <a:t>Canada</a:t>
            </a:r>
          </a:p>
          <a:p>
            <a:pPr marL="808545" lvl="1" indent="-342900">
              <a:buFont typeface="Arial" panose="020B0604020202020204" pitchFamily="34" charset="0"/>
              <a:buChar char="•"/>
            </a:pPr>
            <a:r>
              <a:rPr lang="en-CA" dirty="0" smtClean="0"/>
              <a:t>and </a:t>
            </a:r>
            <a:r>
              <a:rPr lang="en-CA" dirty="0"/>
              <a:t>have a Drug Identification Number or </a:t>
            </a:r>
            <a:r>
              <a:rPr lang="en-CA" dirty="0" smtClean="0"/>
              <a:t>DIN</a:t>
            </a:r>
          </a:p>
          <a:p>
            <a:pPr marL="515937" indent="-342900">
              <a:buFont typeface="Arial" panose="020B0604020202020204" pitchFamily="34" charset="0"/>
              <a:buChar char="•"/>
            </a:pPr>
            <a:r>
              <a:rPr lang="en-CA" sz="2200" dirty="0"/>
              <a:t>If the </a:t>
            </a:r>
            <a:r>
              <a:rPr lang="en-CA" sz="2200" dirty="0" smtClean="0"/>
              <a:t>disinfectant </a:t>
            </a:r>
            <a:r>
              <a:rPr lang="en-CA" sz="2200" dirty="0"/>
              <a:t>product used has cleaning properties (detergent/disinfectant) it may be used for both steps. Follow manufacturer’s directions for use. </a:t>
            </a:r>
            <a:endParaRPr lang="en-CA" sz="2200" dirty="0" smtClean="0"/>
          </a:p>
          <a:p>
            <a:pPr marL="173037" indent="0">
              <a:buNone/>
            </a:pPr>
            <a:r>
              <a:rPr lang="en-CA" sz="2200" dirty="0" smtClean="0"/>
              <a:t>*** </a:t>
            </a:r>
            <a:r>
              <a:rPr lang="en-CA" sz="2200" dirty="0"/>
              <a:t>Most household products are not approved to be used in healthcare facilities.</a:t>
            </a:r>
          </a:p>
          <a:p>
            <a:pPr marL="441325" indent="-268288">
              <a:buFont typeface="Arial" panose="020B0604020202020204" pitchFamily="34" charset="0"/>
              <a:buChar char="•"/>
            </a:pPr>
            <a:endParaRPr lang="en-CA" dirty="0"/>
          </a:p>
          <a:p>
            <a:endParaRPr lang="en-CA" dirty="0"/>
          </a:p>
        </p:txBody>
      </p:sp>
      <p:sp>
        <p:nvSpPr>
          <p:cNvPr id="4" name="Rectangle 3"/>
          <p:cNvSpPr/>
          <p:nvPr/>
        </p:nvSpPr>
        <p:spPr>
          <a:xfrm>
            <a:off x="1097280" y="6112235"/>
            <a:ext cx="10828020" cy="369332"/>
          </a:xfrm>
          <a:prstGeom prst="rect">
            <a:avLst/>
          </a:prstGeom>
        </p:spPr>
        <p:txBody>
          <a:bodyPr wrap="square">
            <a:spAutoFit/>
          </a:bodyPr>
          <a:lstStyle/>
          <a:p>
            <a:r>
              <a:rPr lang="en-CA" dirty="0"/>
              <a:t>AHS (June 2017). Best Practice Guidelines: IPC PRINCIPLES FOR ENVIRONMENTAL CLEANING AND DISINFECTION</a:t>
            </a:r>
          </a:p>
        </p:txBody>
      </p:sp>
    </p:spTree>
    <p:extLst>
      <p:ext uri="{BB962C8B-B14F-4D97-AF65-F5344CB8AC3E}">
        <p14:creationId xmlns:p14="http://schemas.microsoft.com/office/powerpoint/2010/main" val="2058041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Disinfection</a:t>
            </a:r>
            <a:endParaRPr lang="en-CA" dirty="0"/>
          </a:p>
        </p:txBody>
      </p:sp>
      <p:sp>
        <p:nvSpPr>
          <p:cNvPr id="3" name="Content Placeholder 2"/>
          <p:cNvSpPr>
            <a:spLocks noGrp="1"/>
          </p:cNvSpPr>
          <p:nvPr>
            <p:ph idx="1"/>
          </p:nvPr>
        </p:nvSpPr>
        <p:spPr>
          <a:xfrm>
            <a:off x="1097280" y="2123385"/>
            <a:ext cx="10058400" cy="4023360"/>
          </a:xfrm>
        </p:spPr>
        <p:txBody>
          <a:bodyPr>
            <a:normAutofit/>
          </a:bodyPr>
          <a:lstStyle/>
          <a:p>
            <a:pPr marL="441325" indent="-268288">
              <a:buFont typeface="Arial" panose="020B0604020202020204" pitchFamily="34" charset="0"/>
              <a:buChar char="•"/>
            </a:pPr>
            <a:r>
              <a:rPr lang="en-US" sz="2200" dirty="0"/>
              <a:t>Public facilities should have existing policies to disinfect high-touch surfaces at least once per day; if not, these should be developed. </a:t>
            </a:r>
            <a:endParaRPr lang="en-US" sz="2200" dirty="0" smtClean="0"/>
          </a:p>
          <a:p>
            <a:pPr marL="441325" indent="-268288">
              <a:buFont typeface="Arial" panose="020B0604020202020204" pitchFamily="34" charset="0"/>
              <a:buChar char="•"/>
            </a:pPr>
            <a:r>
              <a:rPr lang="en-US" sz="2200" dirty="0" smtClean="0"/>
              <a:t>Consider </a:t>
            </a:r>
            <a:r>
              <a:rPr lang="en-US" sz="2200" dirty="0"/>
              <a:t>more frequent disinfection whenever respiratory illnesses are circulating in the facility.</a:t>
            </a:r>
          </a:p>
          <a:p>
            <a:pPr marL="441325" indent="-268288">
              <a:buFont typeface="Arial" panose="020B0604020202020204" pitchFamily="34" charset="0"/>
              <a:buChar char="•"/>
            </a:pPr>
            <a:r>
              <a:rPr lang="en-US" sz="2200" dirty="0"/>
              <a:t>As well, additional disinfection should occur in any settings occupied by a symptomatic individual and at risk of COVID-19</a:t>
            </a:r>
            <a:r>
              <a:rPr lang="en-US" sz="2200" dirty="0" smtClean="0"/>
              <a:t>.</a:t>
            </a:r>
            <a:endParaRPr lang="en-CA" sz="2200" dirty="0"/>
          </a:p>
        </p:txBody>
      </p:sp>
      <p:sp>
        <p:nvSpPr>
          <p:cNvPr id="4" name="TextBox 3"/>
          <p:cNvSpPr txBox="1"/>
          <p:nvPr/>
        </p:nvSpPr>
        <p:spPr>
          <a:xfrm>
            <a:off x="1097280" y="5977468"/>
            <a:ext cx="10725150" cy="338554"/>
          </a:xfrm>
          <a:prstGeom prst="rect">
            <a:avLst/>
          </a:prstGeom>
          <a:noFill/>
        </p:spPr>
        <p:txBody>
          <a:bodyPr wrap="square" rtlCol="0">
            <a:spAutoFit/>
          </a:bodyPr>
          <a:lstStyle/>
          <a:p>
            <a:r>
              <a:rPr lang="en-CA" sz="1600" dirty="0" smtClean="0"/>
              <a:t>AHS (June 2017). Best </a:t>
            </a:r>
            <a:r>
              <a:rPr lang="en-CA" sz="1600" dirty="0"/>
              <a:t>Practice Guidelines: IPC PRINCIPLES FOR ENVIRONMENTAL CLEANING AND DISINFECTION</a:t>
            </a:r>
          </a:p>
        </p:txBody>
      </p:sp>
    </p:spTree>
    <p:extLst>
      <p:ext uri="{BB962C8B-B14F-4D97-AF65-F5344CB8AC3E}">
        <p14:creationId xmlns:p14="http://schemas.microsoft.com/office/powerpoint/2010/main" val="7962922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Choosing a disinfectant</a:t>
            </a:r>
            <a:endParaRPr lang="en-CA" dirty="0"/>
          </a:p>
        </p:txBody>
      </p:sp>
      <p:pic>
        <p:nvPicPr>
          <p:cNvPr id="4" name="image4.png"/>
          <p:cNvPicPr>
            <a:picLocks noGrp="1"/>
          </p:cNvPicPr>
          <p:nvPr>
            <p:ph idx="1"/>
          </p:nvPr>
        </p:nvPicPr>
        <p:blipFill>
          <a:blip r:embed="rId3" cstate="print"/>
          <a:stretch>
            <a:fillRect/>
          </a:stretch>
        </p:blipFill>
        <p:spPr>
          <a:xfrm>
            <a:off x="1578973" y="1616138"/>
            <a:ext cx="9095014" cy="4898962"/>
          </a:xfrm>
          <a:prstGeom prst="rect">
            <a:avLst/>
          </a:prstGeom>
        </p:spPr>
      </p:pic>
      <p:sp>
        <p:nvSpPr>
          <p:cNvPr id="5" name="TextBox 4"/>
          <p:cNvSpPr txBox="1"/>
          <p:nvPr/>
        </p:nvSpPr>
        <p:spPr>
          <a:xfrm>
            <a:off x="1097280" y="5983394"/>
            <a:ext cx="6384471" cy="369332"/>
          </a:xfrm>
          <a:prstGeom prst="rect">
            <a:avLst/>
          </a:prstGeom>
          <a:noFill/>
        </p:spPr>
        <p:txBody>
          <a:bodyPr wrap="square" rtlCol="0">
            <a:spAutoFit/>
          </a:bodyPr>
          <a:lstStyle/>
          <a:p>
            <a:r>
              <a:rPr lang="en-CA" dirty="0" smtClean="0"/>
              <a:t>AH Draft Guidance for Schools.</a:t>
            </a:r>
            <a:endParaRPr lang="en-CA" dirty="0"/>
          </a:p>
        </p:txBody>
      </p:sp>
    </p:spTree>
    <p:extLst>
      <p:ext uri="{BB962C8B-B14F-4D97-AF65-F5344CB8AC3E}">
        <p14:creationId xmlns:p14="http://schemas.microsoft.com/office/powerpoint/2010/main" val="1831351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Cleaning and Disinfection Product Label Checklist</a:t>
            </a:r>
            <a:endParaRPr lang="en-CA" dirty="0"/>
          </a:p>
        </p:txBody>
      </p:sp>
      <p:sp>
        <p:nvSpPr>
          <p:cNvPr id="3" name="Content Placeholder 2"/>
          <p:cNvSpPr>
            <a:spLocks noGrp="1"/>
          </p:cNvSpPr>
          <p:nvPr>
            <p:ph idx="1"/>
          </p:nvPr>
        </p:nvSpPr>
        <p:spPr>
          <a:xfrm>
            <a:off x="1097280" y="1957313"/>
            <a:ext cx="10058400" cy="4023360"/>
          </a:xfrm>
        </p:spPr>
        <p:txBody>
          <a:bodyPr numCol="2">
            <a:noAutofit/>
          </a:bodyPr>
          <a:lstStyle/>
          <a:p>
            <a:pPr marL="538163" lvl="0" indent="-457200">
              <a:spcAft>
                <a:spcPts val="0"/>
              </a:spcAft>
              <a:buFont typeface="Wingdings" panose="05000000000000000000" pitchFamily="2" charset="2"/>
              <a:buChar char="q"/>
            </a:pPr>
            <a:r>
              <a:rPr lang="en-CA" sz="2400" dirty="0" smtClean="0">
                <a:effectLst/>
                <a:latin typeface="Times New Roman" panose="02020603050405020304" pitchFamily="18" charset="0"/>
                <a:ea typeface="Times New Roman" panose="02020603050405020304" pitchFamily="18" charset="0"/>
              </a:rPr>
              <a:t>DIN number</a:t>
            </a:r>
          </a:p>
          <a:p>
            <a:pPr marL="538163" lvl="0" indent="-457200">
              <a:spcAft>
                <a:spcPts val="0"/>
              </a:spcAft>
              <a:buFont typeface="Wingdings" panose="05000000000000000000" pitchFamily="2" charset="2"/>
              <a:buChar char="q"/>
            </a:pPr>
            <a:r>
              <a:rPr lang="en-CA" sz="2400" dirty="0" smtClean="0">
                <a:effectLst/>
                <a:latin typeface="Times New Roman" panose="02020603050405020304" pitchFamily="18" charset="0"/>
                <a:ea typeface="Times New Roman" panose="02020603050405020304" pitchFamily="18" charset="0"/>
              </a:rPr>
              <a:t>Product name is clearly labelled</a:t>
            </a:r>
          </a:p>
          <a:p>
            <a:pPr marL="538163" lvl="0" indent="-457200">
              <a:spcAft>
                <a:spcPts val="0"/>
              </a:spcAft>
              <a:buFont typeface="Wingdings" panose="05000000000000000000" pitchFamily="2" charset="2"/>
              <a:buChar char="q"/>
            </a:pPr>
            <a:r>
              <a:rPr lang="en-CA" sz="2400" dirty="0" smtClean="0">
                <a:effectLst/>
                <a:latin typeface="Times New Roman" panose="02020603050405020304" pitchFamily="18" charset="0"/>
                <a:ea typeface="Times New Roman" panose="02020603050405020304" pitchFamily="18" charset="0"/>
              </a:rPr>
              <a:t>Quantitative statement of ingredients (how much of the active ingredients)</a:t>
            </a:r>
          </a:p>
          <a:p>
            <a:pPr marL="538163" lvl="0" indent="-457200">
              <a:spcAft>
                <a:spcPts val="0"/>
              </a:spcAft>
              <a:buFont typeface="Wingdings" panose="05000000000000000000" pitchFamily="2" charset="2"/>
              <a:buChar char="q"/>
            </a:pPr>
            <a:r>
              <a:rPr lang="en-CA" sz="2400" dirty="0" smtClean="0">
                <a:effectLst/>
                <a:latin typeface="Times New Roman" panose="02020603050405020304" pitchFamily="18" charset="0"/>
                <a:ea typeface="Times New Roman" panose="02020603050405020304" pitchFamily="18" charset="0"/>
              </a:rPr>
              <a:t>Intended use</a:t>
            </a:r>
          </a:p>
          <a:p>
            <a:pPr marL="538163" lvl="0" indent="-457200">
              <a:spcAft>
                <a:spcPts val="0"/>
              </a:spcAft>
              <a:buFont typeface="Wingdings" panose="05000000000000000000" pitchFamily="2" charset="2"/>
              <a:buChar char="q"/>
            </a:pPr>
            <a:r>
              <a:rPr lang="en-CA" sz="2400" dirty="0" smtClean="0">
                <a:effectLst/>
                <a:latin typeface="Times New Roman" panose="02020603050405020304" pitchFamily="18" charset="0"/>
                <a:ea typeface="Times New Roman" panose="02020603050405020304" pitchFamily="18" charset="0"/>
              </a:rPr>
              <a:t>Area and site of use</a:t>
            </a:r>
          </a:p>
          <a:p>
            <a:pPr marL="538163" lvl="0" indent="-457200">
              <a:spcAft>
                <a:spcPts val="0"/>
              </a:spcAft>
              <a:buFont typeface="Wingdings" panose="05000000000000000000" pitchFamily="2" charset="2"/>
              <a:buChar char="q"/>
            </a:pPr>
            <a:r>
              <a:rPr lang="en-CA" sz="2400" dirty="0" smtClean="0">
                <a:effectLst/>
                <a:latin typeface="Times New Roman" panose="02020603050405020304" pitchFamily="18" charset="0"/>
                <a:ea typeface="Times New Roman" panose="02020603050405020304" pitchFamily="18" charset="0"/>
              </a:rPr>
              <a:t>Directions for use, including compatible surfaces/instruments</a:t>
            </a:r>
          </a:p>
          <a:p>
            <a:pPr marL="538163" lvl="0" indent="-457200">
              <a:spcAft>
                <a:spcPts val="0"/>
              </a:spcAft>
              <a:buFont typeface="Wingdings" panose="05000000000000000000" pitchFamily="2" charset="2"/>
              <a:buChar char="q"/>
            </a:pPr>
            <a:r>
              <a:rPr lang="en-CA" sz="2400" dirty="0" smtClean="0">
                <a:effectLst/>
                <a:latin typeface="Times New Roman" panose="02020603050405020304" pitchFamily="18" charset="0"/>
                <a:ea typeface="Times New Roman" panose="02020603050405020304" pitchFamily="18" charset="0"/>
              </a:rPr>
              <a:t>Dilution procedure, if required</a:t>
            </a:r>
          </a:p>
          <a:p>
            <a:pPr marL="538163" lvl="0" indent="-457200">
              <a:spcAft>
                <a:spcPts val="0"/>
              </a:spcAft>
              <a:buFont typeface="Wingdings" panose="05000000000000000000" pitchFamily="2" charset="2"/>
              <a:buChar char="q"/>
            </a:pPr>
            <a:r>
              <a:rPr lang="en-CA" sz="2400" dirty="0" smtClean="0">
                <a:effectLst/>
                <a:latin typeface="Times New Roman" panose="02020603050405020304" pitchFamily="18" charset="0"/>
                <a:ea typeface="Times New Roman" panose="02020603050405020304" pitchFamily="18" charset="0"/>
              </a:rPr>
              <a:t>Mode of application</a:t>
            </a:r>
          </a:p>
          <a:p>
            <a:pPr marL="538163" lvl="0" indent="-457200">
              <a:spcAft>
                <a:spcPts val="0"/>
              </a:spcAft>
              <a:buFont typeface="Wingdings" panose="05000000000000000000" pitchFamily="2" charset="2"/>
              <a:buChar char="q"/>
            </a:pPr>
            <a:r>
              <a:rPr lang="en-CA" sz="2400" dirty="0" smtClean="0">
                <a:effectLst/>
                <a:latin typeface="Times New Roman" panose="02020603050405020304" pitchFamily="18" charset="0"/>
                <a:ea typeface="Times New Roman" panose="02020603050405020304" pitchFamily="18" charset="0"/>
              </a:rPr>
              <a:t>Wet contact time</a:t>
            </a:r>
          </a:p>
          <a:p>
            <a:pPr marL="538163" lvl="0" indent="-457200">
              <a:spcAft>
                <a:spcPts val="0"/>
              </a:spcAft>
              <a:buFont typeface="Wingdings" panose="05000000000000000000" pitchFamily="2" charset="2"/>
              <a:buChar char="q"/>
            </a:pPr>
            <a:r>
              <a:rPr lang="en-CA" sz="2400" dirty="0" smtClean="0">
                <a:effectLst/>
                <a:latin typeface="Times New Roman" panose="02020603050405020304" pitchFamily="18" charset="0"/>
                <a:ea typeface="Times New Roman" panose="02020603050405020304" pitchFamily="18" charset="0"/>
              </a:rPr>
              <a:t>Rinsing instructions, if required</a:t>
            </a:r>
          </a:p>
          <a:p>
            <a:pPr marL="538163" lvl="0" indent="-457200">
              <a:spcAft>
                <a:spcPts val="0"/>
              </a:spcAft>
              <a:buFont typeface="Wingdings" panose="05000000000000000000" pitchFamily="2" charset="2"/>
              <a:buChar char="q"/>
            </a:pPr>
            <a:r>
              <a:rPr lang="en-CA" sz="2400" dirty="0" smtClean="0">
                <a:effectLst/>
                <a:latin typeface="Times New Roman" panose="02020603050405020304" pitchFamily="18" charset="0"/>
                <a:ea typeface="Times New Roman" panose="02020603050405020304" pitchFamily="18" charset="0"/>
              </a:rPr>
              <a:t>Temperature for use and storage</a:t>
            </a:r>
          </a:p>
          <a:p>
            <a:pPr marL="538163" lvl="0" indent="-457200">
              <a:spcAft>
                <a:spcPts val="0"/>
              </a:spcAft>
              <a:buFont typeface="Wingdings" panose="05000000000000000000" pitchFamily="2" charset="2"/>
              <a:buChar char="q"/>
            </a:pPr>
            <a:r>
              <a:rPr lang="en-CA" sz="2400" dirty="0" smtClean="0">
                <a:effectLst/>
                <a:latin typeface="Times New Roman" panose="02020603050405020304" pitchFamily="18" charset="0"/>
                <a:ea typeface="Times New Roman" panose="02020603050405020304" pitchFamily="18" charset="0"/>
              </a:rPr>
              <a:t>Appropriate precautionary symbols and statements</a:t>
            </a:r>
          </a:p>
          <a:p>
            <a:pPr marL="538163" lvl="0" indent="-457200">
              <a:spcAft>
                <a:spcPts val="0"/>
              </a:spcAft>
              <a:buFont typeface="Wingdings" panose="05000000000000000000" pitchFamily="2" charset="2"/>
              <a:buChar char="q"/>
            </a:pPr>
            <a:r>
              <a:rPr lang="en-CA" sz="2400" dirty="0" smtClean="0">
                <a:effectLst/>
                <a:latin typeface="Times New Roman" panose="02020603050405020304" pitchFamily="18" charset="0"/>
                <a:ea typeface="Times New Roman" panose="02020603050405020304" pitchFamily="18" charset="0"/>
              </a:rPr>
              <a:t>First aid instructions</a:t>
            </a:r>
          </a:p>
        </p:txBody>
      </p:sp>
      <p:sp>
        <p:nvSpPr>
          <p:cNvPr id="4" name="TextBox 3"/>
          <p:cNvSpPr txBox="1"/>
          <p:nvPr/>
        </p:nvSpPr>
        <p:spPr>
          <a:xfrm>
            <a:off x="1276350" y="5999204"/>
            <a:ext cx="10248900" cy="338554"/>
          </a:xfrm>
          <a:prstGeom prst="rect">
            <a:avLst/>
          </a:prstGeom>
          <a:noFill/>
        </p:spPr>
        <p:txBody>
          <a:bodyPr wrap="square" rtlCol="0">
            <a:spAutoFit/>
          </a:bodyPr>
          <a:lstStyle/>
          <a:p>
            <a:r>
              <a:rPr lang="en-CA" sz="1600" dirty="0" smtClean="0"/>
              <a:t>ISC (March 2020) Cleaning and Disinfection Guide for Health Care Facilities </a:t>
            </a:r>
            <a:endParaRPr lang="en-CA" sz="1600" dirty="0"/>
          </a:p>
        </p:txBody>
      </p:sp>
    </p:spTree>
    <p:extLst>
      <p:ext uri="{BB962C8B-B14F-4D97-AF65-F5344CB8AC3E}">
        <p14:creationId xmlns:p14="http://schemas.microsoft.com/office/powerpoint/2010/main" val="2484885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66FF33"/>
          </a:solidFill>
        </p:spPr>
        <p:txBody>
          <a:bodyPr/>
          <a:lstStyle/>
          <a:p>
            <a:r>
              <a:rPr lang="en-CA" b="1" dirty="0" smtClean="0"/>
              <a:t>Low Level Disinfectants</a:t>
            </a:r>
            <a:endParaRPr lang="en-CA" b="1" dirty="0"/>
          </a:p>
        </p:txBody>
      </p:sp>
      <p:sp>
        <p:nvSpPr>
          <p:cNvPr id="13" name="Rectangle 12"/>
          <p:cNvSpPr/>
          <p:nvPr/>
        </p:nvSpPr>
        <p:spPr>
          <a:xfrm>
            <a:off x="1037272" y="1905776"/>
            <a:ext cx="9997440" cy="4093428"/>
          </a:xfrm>
          <a:prstGeom prst="rect">
            <a:avLst/>
          </a:prstGeom>
        </p:spPr>
        <p:txBody>
          <a:bodyPr wrap="square">
            <a:spAutoFit/>
          </a:bodyPr>
          <a:lstStyle/>
          <a:p>
            <a:r>
              <a:rPr lang="en-CA" sz="2000" dirty="0">
                <a:ea typeface="Times New Roman" panose="02020603050405020304" pitchFamily="18" charset="0"/>
              </a:rPr>
              <a:t>Low level disinfectants are effective at killing </a:t>
            </a:r>
            <a:r>
              <a:rPr lang="en-CA" sz="2000" dirty="0" smtClean="0">
                <a:ea typeface="Times New Roman" panose="02020603050405020304" pitchFamily="18" charset="0"/>
              </a:rPr>
              <a:t>vegetative (alive and reproducing) </a:t>
            </a:r>
            <a:r>
              <a:rPr lang="en-CA" sz="2000" dirty="0">
                <a:ea typeface="Times New Roman" panose="02020603050405020304" pitchFamily="18" charset="0"/>
              </a:rPr>
              <a:t>bacteria and </a:t>
            </a:r>
            <a:r>
              <a:rPr lang="en-CA" sz="2000" dirty="0" smtClean="0">
                <a:ea typeface="Times New Roman" panose="02020603050405020304" pitchFamily="18" charset="0"/>
              </a:rPr>
              <a:t>enveloped viruses (additional protective surface) </a:t>
            </a:r>
            <a:r>
              <a:rPr lang="en-CA" sz="2000" dirty="0">
                <a:ea typeface="Times New Roman" panose="02020603050405020304" pitchFamily="18" charset="0"/>
              </a:rPr>
              <a:t>.</a:t>
            </a:r>
          </a:p>
          <a:p>
            <a:r>
              <a:rPr lang="en-CA" sz="2000" dirty="0">
                <a:ea typeface="Times New Roman" panose="02020603050405020304" pitchFamily="18" charset="0"/>
              </a:rPr>
              <a:t> </a:t>
            </a:r>
          </a:p>
          <a:p>
            <a:r>
              <a:rPr lang="en-CA" sz="2000" dirty="0">
                <a:ea typeface="Times New Roman" panose="02020603050405020304" pitchFamily="18" charset="0"/>
              </a:rPr>
              <a:t>They are used on non-critical items such as work surfaces, countertops, and other environmental surfaces.</a:t>
            </a:r>
          </a:p>
          <a:p>
            <a:r>
              <a:rPr lang="en-CA" sz="2000" dirty="0">
                <a:ea typeface="Times New Roman" panose="02020603050405020304" pitchFamily="18" charset="0"/>
              </a:rPr>
              <a:t> </a:t>
            </a:r>
          </a:p>
          <a:p>
            <a:r>
              <a:rPr lang="en-CA" sz="2000" dirty="0">
                <a:ea typeface="Times New Roman" panose="02020603050405020304" pitchFamily="18" charset="0"/>
              </a:rPr>
              <a:t>They are often found in common household cleaning products, with one of the following active ingredients:</a:t>
            </a:r>
          </a:p>
          <a:p>
            <a:pPr marL="342900" lvl="0" indent="-342900">
              <a:buFont typeface="Symbol" panose="05050102010706020507" pitchFamily="18" charset="2"/>
              <a:buChar char=""/>
              <a:tabLst>
                <a:tab pos="270510" algn="l"/>
              </a:tabLst>
            </a:pPr>
            <a:r>
              <a:rPr lang="en-CA" sz="2000" dirty="0">
                <a:ea typeface="Times New Roman" panose="02020603050405020304" pitchFamily="18" charset="0"/>
              </a:rPr>
              <a:t>Quaternary ammonium (</a:t>
            </a:r>
            <a:r>
              <a:rPr lang="en-CA" sz="2000" dirty="0" err="1">
                <a:ea typeface="Times New Roman" panose="02020603050405020304" pitchFamily="18" charset="0"/>
              </a:rPr>
              <a:t>eg</a:t>
            </a:r>
            <a:r>
              <a:rPr lang="en-CA" sz="2000" dirty="0">
                <a:ea typeface="Times New Roman" panose="02020603050405020304" pitchFamily="18" charset="0"/>
              </a:rPr>
              <a:t>.) Lysol</a:t>
            </a:r>
          </a:p>
          <a:p>
            <a:pPr marL="342900" lvl="0" indent="-342900">
              <a:buFont typeface="Symbol" panose="05050102010706020507" pitchFamily="18" charset="2"/>
              <a:buChar char=""/>
              <a:tabLst>
                <a:tab pos="270510" algn="l"/>
              </a:tabLst>
            </a:pPr>
            <a:r>
              <a:rPr lang="en-CA" sz="2000" dirty="0">
                <a:ea typeface="Times New Roman" panose="02020603050405020304" pitchFamily="18" charset="0"/>
              </a:rPr>
              <a:t>Phenols </a:t>
            </a:r>
            <a:r>
              <a:rPr lang="en-CA" sz="2000" b="1" i="1" dirty="0">
                <a:ea typeface="Times New Roman" panose="02020603050405020304" pitchFamily="18" charset="0"/>
              </a:rPr>
              <a:t>*not to be used in nurseries or on toys</a:t>
            </a:r>
            <a:r>
              <a:rPr lang="en-CA" sz="2000" dirty="0">
                <a:ea typeface="Times New Roman" panose="02020603050405020304" pitchFamily="18" charset="0"/>
              </a:rPr>
              <a:t> (</a:t>
            </a:r>
            <a:r>
              <a:rPr lang="en-CA" sz="2000" dirty="0" err="1">
                <a:ea typeface="Times New Roman" panose="02020603050405020304" pitchFamily="18" charset="0"/>
              </a:rPr>
              <a:t>eg</a:t>
            </a:r>
            <a:r>
              <a:rPr lang="en-CA" sz="2000" dirty="0">
                <a:ea typeface="Times New Roman" panose="02020603050405020304" pitchFamily="18" charset="0"/>
              </a:rPr>
              <a:t>.) </a:t>
            </a:r>
            <a:r>
              <a:rPr lang="en-CA" sz="2000" dirty="0" err="1">
                <a:ea typeface="Times New Roman" panose="02020603050405020304" pitchFamily="18" charset="0"/>
              </a:rPr>
              <a:t>Pinesol</a:t>
            </a:r>
            <a:r>
              <a:rPr lang="en-CA" sz="2000" dirty="0">
                <a:ea typeface="Times New Roman" panose="02020603050405020304" pitchFamily="18" charset="0"/>
              </a:rPr>
              <a:t> </a:t>
            </a:r>
          </a:p>
          <a:p>
            <a:pPr marL="342900" lvl="0" indent="-342900">
              <a:buFont typeface="Symbol" panose="05050102010706020507" pitchFamily="18" charset="2"/>
              <a:buChar char=""/>
              <a:tabLst>
                <a:tab pos="270510" algn="l"/>
              </a:tabLst>
            </a:pPr>
            <a:r>
              <a:rPr lang="en-CA" sz="2000" dirty="0">
                <a:ea typeface="Times New Roman" panose="02020603050405020304" pitchFamily="18" charset="0"/>
              </a:rPr>
              <a:t>100 ppm chlorine solution = ½ tsp 5.25% household bleach per one litre of water (</a:t>
            </a:r>
            <a:r>
              <a:rPr lang="en-CA" sz="2000" dirty="0" err="1">
                <a:ea typeface="Times New Roman" panose="02020603050405020304" pitchFamily="18" charset="0"/>
              </a:rPr>
              <a:t>eg</a:t>
            </a:r>
            <a:r>
              <a:rPr lang="en-CA" sz="2000" dirty="0">
                <a:ea typeface="Times New Roman" panose="02020603050405020304" pitchFamily="18" charset="0"/>
              </a:rPr>
              <a:t>.) </a:t>
            </a:r>
            <a:r>
              <a:rPr lang="en-CA" sz="2000" dirty="0" err="1">
                <a:ea typeface="Times New Roman" panose="02020603050405020304" pitchFamily="18" charset="0"/>
              </a:rPr>
              <a:t>Chlorox</a:t>
            </a:r>
            <a:r>
              <a:rPr lang="en-CA" sz="2000" dirty="0">
                <a:ea typeface="Times New Roman" panose="02020603050405020304" pitchFamily="18" charset="0"/>
              </a:rPr>
              <a:t> liquid bleach </a:t>
            </a:r>
          </a:p>
          <a:p>
            <a:pPr marL="342900" lvl="0" indent="-342900">
              <a:buFont typeface="Symbol" panose="05050102010706020507" pitchFamily="18" charset="2"/>
              <a:buChar char=""/>
              <a:tabLst>
                <a:tab pos="270510" algn="l"/>
              </a:tabLst>
            </a:pPr>
            <a:r>
              <a:rPr lang="en-CA" sz="2000" dirty="0">
                <a:ea typeface="Times New Roman" panose="02020603050405020304" pitchFamily="18" charset="0"/>
              </a:rPr>
              <a:t>0.5% Accelerated Hydrogen Peroxide</a:t>
            </a:r>
          </a:p>
        </p:txBody>
      </p:sp>
      <p:sp>
        <p:nvSpPr>
          <p:cNvPr id="2" name="TextBox 1"/>
          <p:cNvSpPr txBox="1"/>
          <p:nvPr/>
        </p:nvSpPr>
        <p:spPr>
          <a:xfrm>
            <a:off x="1276350" y="5999204"/>
            <a:ext cx="10248900" cy="338554"/>
          </a:xfrm>
          <a:prstGeom prst="rect">
            <a:avLst/>
          </a:prstGeom>
          <a:noFill/>
        </p:spPr>
        <p:txBody>
          <a:bodyPr wrap="square" rtlCol="0">
            <a:spAutoFit/>
          </a:bodyPr>
          <a:lstStyle/>
          <a:p>
            <a:r>
              <a:rPr lang="en-CA" sz="1600" dirty="0" smtClean="0"/>
              <a:t>ISC (March 2020) Cleaning and Disinfection Guide for Health Care Facilities </a:t>
            </a:r>
            <a:endParaRPr lang="en-CA" sz="1600" dirty="0"/>
          </a:p>
        </p:txBody>
      </p:sp>
    </p:spTree>
    <p:extLst>
      <p:ext uri="{BB962C8B-B14F-4D97-AF65-F5344CB8AC3E}">
        <p14:creationId xmlns:p14="http://schemas.microsoft.com/office/powerpoint/2010/main" val="795485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rgbClr val="FFFF00"/>
          </a:solidFill>
        </p:spPr>
        <p:txBody>
          <a:bodyPr/>
          <a:lstStyle/>
          <a:p>
            <a:r>
              <a:rPr lang="en-CA" b="1" dirty="0" smtClean="0"/>
              <a:t>Intermediate Level Disinfectants</a:t>
            </a:r>
            <a:endParaRPr lang="en-CA" b="1" dirty="0"/>
          </a:p>
        </p:txBody>
      </p:sp>
      <p:sp>
        <p:nvSpPr>
          <p:cNvPr id="13" name="Rectangle 12"/>
          <p:cNvSpPr/>
          <p:nvPr/>
        </p:nvSpPr>
        <p:spPr>
          <a:xfrm>
            <a:off x="1097280" y="1995160"/>
            <a:ext cx="9875520" cy="2862322"/>
          </a:xfrm>
          <a:prstGeom prst="rect">
            <a:avLst/>
          </a:prstGeom>
        </p:spPr>
        <p:txBody>
          <a:bodyPr wrap="square">
            <a:spAutoFit/>
          </a:bodyPr>
          <a:lstStyle/>
          <a:p>
            <a:r>
              <a:rPr lang="en-CA" sz="2000" dirty="0"/>
              <a:t>Intermediate level disinfectants are effective for killing vegetative bacteria, enveloped viruses, and </a:t>
            </a:r>
            <a:r>
              <a:rPr lang="en-CA" sz="2000" dirty="0" smtClean="0"/>
              <a:t>fungi (yeasts and mould).  </a:t>
            </a:r>
            <a:endParaRPr lang="en-CA" sz="2000" dirty="0"/>
          </a:p>
          <a:p>
            <a:endParaRPr lang="en-CA" sz="2000" dirty="0"/>
          </a:p>
          <a:p>
            <a:r>
              <a:rPr lang="en-CA" sz="2000" dirty="0"/>
              <a:t>They are typically used on non-critical items such as work surfaces. </a:t>
            </a:r>
          </a:p>
          <a:p>
            <a:endParaRPr lang="en-CA" sz="2000" dirty="0"/>
          </a:p>
          <a:p>
            <a:r>
              <a:rPr lang="en-CA" sz="2000" dirty="0"/>
              <a:t>Examples include:</a:t>
            </a:r>
          </a:p>
          <a:p>
            <a:r>
              <a:rPr lang="en-CA" sz="2000" dirty="0"/>
              <a:t>•	</a:t>
            </a:r>
            <a:r>
              <a:rPr lang="en-CA" sz="2000" b="1" dirty="0"/>
              <a:t>5000 ppm chlorine solution = 1 part 5.25% household bleach to 9 parts water </a:t>
            </a:r>
          </a:p>
          <a:p>
            <a:r>
              <a:rPr lang="en-CA" sz="2000" dirty="0"/>
              <a:t>•	70-95% </a:t>
            </a:r>
            <a:r>
              <a:rPr lang="en-CA" sz="2000" dirty="0" smtClean="0"/>
              <a:t>Alcohol solution</a:t>
            </a:r>
            <a:endParaRPr lang="en-CA" sz="2000" dirty="0"/>
          </a:p>
          <a:p>
            <a:r>
              <a:rPr lang="en-CA" sz="2000" dirty="0"/>
              <a:t>•	</a:t>
            </a:r>
            <a:r>
              <a:rPr lang="en-CA" sz="2000" dirty="0" err="1"/>
              <a:t>CaviWipes</a:t>
            </a:r>
            <a:endParaRPr lang="en-CA" sz="2000" dirty="0"/>
          </a:p>
        </p:txBody>
      </p:sp>
      <p:sp>
        <p:nvSpPr>
          <p:cNvPr id="4" name="TextBox 3"/>
          <p:cNvSpPr txBox="1"/>
          <p:nvPr/>
        </p:nvSpPr>
        <p:spPr>
          <a:xfrm>
            <a:off x="1276350" y="5999204"/>
            <a:ext cx="10248900" cy="338554"/>
          </a:xfrm>
          <a:prstGeom prst="rect">
            <a:avLst/>
          </a:prstGeom>
          <a:noFill/>
        </p:spPr>
        <p:txBody>
          <a:bodyPr wrap="square" rtlCol="0">
            <a:spAutoFit/>
          </a:bodyPr>
          <a:lstStyle/>
          <a:p>
            <a:r>
              <a:rPr lang="en-CA" sz="1600" dirty="0" smtClean="0"/>
              <a:t>ISC (March 2020) Cleaning and Disinfection Guide for Health Care Facilities </a:t>
            </a:r>
            <a:endParaRPr lang="en-CA" sz="1600" dirty="0"/>
          </a:p>
        </p:txBody>
      </p:sp>
    </p:spTree>
    <p:extLst>
      <p:ext uri="{BB962C8B-B14F-4D97-AF65-F5344CB8AC3E}">
        <p14:creationId xmlns:p14="http://schemas.microsoft.com/office/powerpoint/2010/main" val="16613267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CA" b="1" dirty="0" smtClean="0"/>
              <a:t>High Level Disinfectants</a:t>
            </a:r>
            <a:endParaRPr lang="en-CA" b="1" dirty="0"/>
          </a:p>
        </p:txBody>
      </p:sp>
      <p:sp>
        <p:nvSpPr>
          <p:cNvPr id="3" name="Content Placeholder 2"/>
          <p:cNvSpPr>
            <a:spLocks noGrp="1"/>
          </p:cNvSpPr>
          <p:nvPr>
            <p:ph idx="1"/>
          </p:nvPr>
        </p:nvSpPr>
        <p:spPr>
          <a:xfrm>
            <a:off x="1097280" y="1981200"/>
            <a:ext cx="10058400" cy="3887894"/>
          </a:xfrm>
        </p:spPr>
        <p:txBody>
          <a:bodyPr>
            <a:normAutofit lnSpcReduction="10000"/>
          </a:bodyPr>
          <a:lstStyle/>
          <a:p>
            <a:pPr fontAlgn="t"/>
            <a:r>
              <a:rPr lang="en-CA" dirty="0" smtClean="0"/>
              <a:t>High </a:t>
            </a:r>
            <a:r>
              <a:rPr lang="en-CA" dirty="0"/>
              <a:t>level disinfectants are effective at killing vegetative bacteria, enveloped and non-enveloped viruses, fungi and mycobacteria. They </a:t>
            </a:r>
            <a:r>
              <a:rPr lang="en-CA" b="1" i="1" dirty="0"/>
              <a:t>are not </a:t>
            </a:r>
            <a:r>
              <a:rPr lang="en-CA" dirty="0"/>
              <a:t>effective at killing </a:t>
            </a:r>
            <a:r>
              <a:rPr lang="en-CA" dirty="0" smtClean="0"/>
              <a:t>spores (highly resistant dormant structure).  </a:t>
            </a:r>
            <a:endParaRPr lang="en-CA" dirty="0"/>
          </a:p>
          <a:p>
            <a:pPr fontAlgn="t"/>
            <a:r>
              <a:rPr lang="en-CA" dirty="0"/>
              <a:t> </a:t>
            </a:r>
          </a:p>
          <a:p>
            <a:pPr fontAlgn="t"/>
            <a:r>
              <a:rPr lang="en-CA" dirty="0"/>
              <a:t>They are used for semi-critical and critical items, such as surgical tools/equipment, and are not used for general cleaning purposes.</a:t>
            </a:r>
          </a:p>
          <a:p>
            <a:pPr fontAlgn="t"/>
            <a:r>
              <a:rPr lang="en-CA" dirty="0"/>
              <a:t> </a:t>
            </a:r>
          </a:p>
          <a:p>
            <a:pPr fontAlgn="t"/>
            <a:r>
              <a:rPr lang="en-CA" dirty="0"/>
              <a:t>Examples include:</a:t>
            </a:r>
          </a:p>
          <a:p>
            <a:pPr marL="365125" indent="-182563" fontAlgn="t">
              <a:buFont typeface="Arial" panose="020B0604020202020204" pitchFamily="34" charset="0"/>
              <a:buChar char="•"/>
            </a:pPr>
            <a:r>
              <a:rPr lang="en-CA" dirty="0"/>
              <a:t>&gt;2% </a:t>
            </a:r>
            <a:r>
              <a:rPr lang="en-CA" dirty="0" err="1"/>
              <a:t>Gluteraldehyde</a:t>
            </a:r>
            <a:endParaRPr lang="en-CA" dirty="0"/>
          </a:p>
          <a:p>
            <a:pPr marL="365125" indent="-182563" fontAlgn="t">
              <a:buFont typeface="Arial" panose="020B0604020202020204" pitchFamily="34" charset="0"/>
              <a:buChar char="•"/>
            </a:pPr>
            <a:r>
              <a:rPr lang="en-CA" dirty="0"/>
              <a:t>6% Hydrogen peroxide</a:t>
            </a:r>
          </a:p>
          <a:p>
            <a:endParaRPr lang="en-CA" dirty="0"/>
          </a:p>
        </p:txBody>
      </p:sp>
      <p:sp>
        <p:nvSpPr>
          <p:cNvPr id="4" name="TextBox 3"/>
          <p:cNvSpPr txBox="1"/>
          <p:nvPr/>
        </p:nvSpPr>
        <p:spPr>
          <a:xfrm>
            <a:off x="1276350" y="5999204"/>
            <a:ext cx="10248900" cy="338554"/>
          </a:xfrm>
          <a:prstGeom prst="rect">
            <a:avLst/>
          </a:prstGeom>
          <a:noFill/>
        </p:spPr>
        <p:txBody>
          <a:bodyPr wrap="square" rtlCol="0">
            <a:spAutoFit/>
          </a:bodyPr>
          <a:lstStyle/>
          <a:p>
            <a:r>
              <a:rPr lang="en-CA" sz="1600" dirty="0" smtClean="0"/>
              <a:t>ISC (March 2020) Cleaning and Disinfection Guide for Health Care Facilities </a:t>
            </a:r>
            <a:endParaRPr lang="en-CA" sz="1600" dirty="0"/>
          </a:p>
        </p:txBody>
      </p:sp>
    </p:spTree>
    <p:extLst>
      <p:ext uri="{BB962C8B-B14F-4D97-AF65-F5344CB8AC3E}">
        <p14:creationId xmlns:p14="http://schemas.microsoft.com/office/powerpoint/2010/main" val="29173304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Concentration Verification</a:t>
            </a:r>
            <a:endParaRPr lang="en-CA" dirty="0"/>
          </a:p>
        </p:txBody>
      </p:sp>
      <p:sp>
        <p:nvSpPr>
          <p:cNvPr id="3" name="Content Placeholder 2"/>
          <p:cNvSpPr>
            <a:spLocks noGrp="1"/>
          </p:cNvSpPr>
          <p:nvPr>
            <p:ph idx="1"/>
          </p:nvPr>
        </p:nvSpPr>
        <p:spPr/>
        <p:txBody>
          <a:bodyPr/>
          <a:lstStyle/>
          <a:p>
            <a:r>
              <a:rPr lang="en-CA" dirty="0" smtClean="0"/>
              <a:t>The concentration of the disinfectant influences its effectiveness. Therefore it is important to verify the concentration with test strips following mixing the solution and prior to use.</a:t>
            </a:r>
          </a:p>
          <a:p>
            <a:pPr marL="457200" indent="-457200">
              <a:buFont typeface="+mj-lt"/>
              <a:buAutoNum type="arabicPeriod"/>
            </a:pPr>
            <a:r>
              <a:rPr lang="en-CA" dirty="0" smtClean="0"/>
              <a:t>Ensure the strips are for the disinfectant used</a:t>
            </a:r>
          </a:p>
          <a:p>
            <a:pPr marL="457200" indent="-457200">
              <a:buFont typeface="+mj-lt"/>
              <a:buAutoNum type="arabicPeriod"/>
            </a:pPr>
            <a:r>
              <a:rPr lang="en-CA" dirty="0" smtClean="0"/>
              <a:t>Use the strips to ensure the desired concentration is reached.</a:t>
            </a:r>
          </a:p>
          <a:p>
            <a:pPr marL="457200" indent="-457200">
              <a:buFont typeface="+mj-lt"/>
              <a:buAutoNum type="arabicPeriod"/>
            </a:pPr>
            <a:r>
              <a:rPr lang="en-CA" dirty="0" smtClean="0"/>
              <a:t>Mix a new solution if concentration is inadequate</a:t>
            </a:r>
          </a:p>
          <a:p>
            <a:pPr marL="457200" indent="-457200">
              <a:buFont typeface="+mj-lt"/>
              <a:buAutoNum type="arabicPeriod"/>
            </a:pPr>
            <a:r>
              <a:rPr lang="en-CA" dirty="0" smtClean="0"/>
              <a:t>Keep away from water and sunlight</a:t>
            </a:r>
            <a:endParaRPr lang="en-CA" dirty="0"/>
          </a:p>
        </p:txBody>
      </p:sp>
      <p:pic>
        <p:nvPicPr>
          <p:cNvPr id="8196" name="Picture 4" descr="Image result for qac test strip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30311" y="2670048"/>
            <a:ext cx="3017520" cy="30175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5774245" y="3821831"/>
            <a:ext cx="2690051" cy="2690051"/>
          </a:xfrm>
          <a:prstGeom prst="rect">
            <a:avLst/>
          </a:prstGeom>
        </p:spPr>
      </p:pic>
    </p:spTree>
    <p:extLst>
      <p:ext uri="{BB962C8B-B14F-4D97-AF65-F5344CB8AC3E}">
        <p14:creationId xmlns:p14="http://schemas.microsoft.com/office/powerpoint/2010/main" val="39638452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Disinfection for COVID-19 in Healthcare Facilities</a:t>
            </a:r>
            <a:endParaRPr lang="en-CA" dirty="0"/>
          </a:p>
        </p:txBody>
      </p:sp>
      <p:sp>
        <p:nvSpPr>
          <p:cNvPr id="9" name="Rectangle 8"/>
          <p:cNvSpPr/>
          <p:nvPr/>
        </p:nvSpPr>
        <p:spPr>
          <a:xfrm>
            <a:off x="1276350" y="1889760"/>
            <a:ext cx="10058399" cy="2800767"/>
          </a:xfrm>
          <a:prstGeom prst="rect">
            <a:avLst/>
          </a:prstGeom>
        </p:spPr>
        <p:txBody>
          <a:bodyPr wrap="square">
            <a:spAutoFit/>
          </a:bodyPr>
          <a:lstStyle/>
          <a:p>
            <a:r>
              <a:rPr lang="en-CA" sz="3200" b="1" dirty="0" smtClean="0"/>
              <a:t>CLEANING </a:t>
            </a:r>
            <a:r>
              <a:rPr lang="en-CA" sz="3200" b="1" dirty="0"/>
              <a:t>AGENTS AND DISINFECTANTS USED IN HEALTHCARE FACILITIES </a:t>
            </a:r>
            <a:endParaRPr lang="en-CA" sz="3200" b="1" dirty="0" smtClean="0"/>
          </a:p>
          <a:p>
            <a:endParaRPr lang="en-CA" sz="2800" b="1" dirty="0" smtClean="0"/>
          </a:p>
          <a:p>
            <a:pPr marL="514350" indent="-514350">
              <a:buFont typeface="+mj-lt"/>
              <a:buAutoNum type="arabicPeriod"/>
            </a:pPr>
            <a:r>
              <a:rPr lang="en-CA" sz="2800" b="1" dirty="0" smtClean="0"/>
              <a:t>MUST </a:t>
            </a:r>
            <a:r>
              <a:rPr lang="en-CA" sz="2800" b="1" dirty="0"/>
              <a:t>HAVE A DIN (DRUG IDENTIFICATION NUMBER) </a:t>
            </a:r>
          </a:p>
          <a:p>
            <a:pPr marL="514350" indent="-514350">
              <a:buFont typeface="+mj-lt"/>
              <a:buAutoNum type="arabicPeriod"/>
            </a:pPr>
            <a:r>
              <a:rPr lang="en-CA" sz="2800" b="1" dirty="0" smtClean="0"/>
              <a:t>LABELLED AS A </a:t>
            </a:r>
            <a:r>
              <a:rPr lang="en-CA" sz="2800" b="1" dirty="0"/>
              <a:t>BROAD-SPECTRUM </a:t>
            </a:r>
            <a:r>
              <a:rPr lang="en-CA" sz="2800" b="1" dirty="0" smtClean="0"/>
              <a:t>VIRUCIDE</a:t>
            </a:r>
          </a:p>
          <a:p>
            <a:pPr marL="514350" indent="-514350">
              <a:buFont typeface="+mj-lt"/>
              <a:buAutoNum type="arabicPeriod"/>
            </a:pPr>
            <a:r>
              <a:rPr lang="en-CA" sz="2800" b="1" dirty="0" smtClean="0"/>
              <a:t>MAKE </a:t>
            </a:r>
            <a:r>
              <a:rPr lang="en-CA" sz="2800" b="1" dirty="0"/>
              <a:t>SURE TO FOLLOW THE DIRECTIONS ON THE </a:t>
            </a:r>
            <a:r>
              <a:rPr lang="en-CA" sz="2800" b="1" dirty="0" smtClean="0"/>
              <a:t>LABEL</a:t>
            </a:r>
            <a:endParaRPr lang="en-CA" sz="2800" b="1" dirty="0"/>
          </a:p>
        </p:txBody>
      </p:sp>
      <p:sp>
        <p:nvSpPr>
          <p:cNvPr id="6" name="TextBox 5"/>
          <p:cNvSpPr txBox="1"/>
          <p:nvPr/>
        </p:nvSpPr>
        <p:spPr>
          <a:xfrm>
            <a:off x="1276350" y="5999204"/>
            <a:ext cx="10248900" cy="338554"/>
          </a:xfrm>
          <a:prstGeom prst="rect">
            <a:avLst/>
          </a:prstGeom>
          <a:noFill/>
        </p:spPr>
        <p:txBody>
          <a:bodyPr wrap="square" rtlCol="0">
            <a:spAutoFit/>
          </a:bodyPr>
          <a:lstStyle/>
          <a:p>
            <a:r>
              <a:rPr lang="en-CA" sz="1600" dirty="0" smtClean="0"/>
              <a:t>ISC (March 2020) Cleaning and Disinfection Guide for Health Care Facilities </a:t>
            </a:r>
            <a:endParaRPr lang="en-CA" sz="1600" dirty="0"/>
          </a:p>
        </p:txBody>
      </p:sp>
    </p:spTree>
    <p:extLst>
      <p:ext uri="{BB962C8B-B14F-4D97-AF65-F5344CB8AC3E}">
        <p14:creationId xmlns:p14="http://schemas.microsoft.com/office/powerpoint/2010/main" val="2587530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Objective</a:t>
            </a:r>
            <a:endParaRPr lang="en-CA" dirty="0"/>
          </a:p>
        </p:txBody>
      </p:sp>
      <p:sp>
        <p:nvSpPr>
          <p:cNvPr id="3" name="Content Placeholder 2"/>
          <p:cNvSpPr>
            <a:spLocks noGrp="1"/>
          </p:cNvSpPr>
          <p:nvPr>
            <p:ph idx="1"/>
          </p:nvPr>
        </p:nvSpPr>
        <p:spPr/>
        <p:txBody>
          <a:bodyPr/>
          <a:lstStyle/>
          <a:p>
            <a:r>
              <a:rPr lang="en-CA" dirty="0" smtClean="0"/>
              <a:t>Describe basic principles of cleaning and disinfection </a:t>
            </a:r>
          </a:p>
          <a:p>
            <a:r>
              <a:rPr lang="en-CA" dirty="0" smtClean="0"/>
              <a:t>When to use cleaning or disinfection</a:t>
            </a:r>
          </a:p>
          <a:p>
            <a:r>
              <a:rPr lang="en-CA" dirty="0" smtClean="0"/>
              <a:t>How to perform cleaning and disinfection of facilities</a:t>
            </a:r>
          </a:p>
          <a:p>
            <a:r>
              <a:rPr lang="en-CA" dirty="0" smtClean="0"/>
              <a:t>Environmental cleaning resources</a:t>
            </a:r>
            <a:endParaRPr lang="en-CA" dirty="0"/>
          </a:p>
        </p:txBody>
      </p:sp>
    </p:spTree>
    <p:extLst>
      <p:ext uri="{BB962C8B-B14F-4D97-AF65-F5344CB8AC3E}">
        <p14:creationId xmlns:p14="http://schemas.microsoft.com/office/powerpoint/2010/main" val="22151023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Where to Clean and Disinfect: </a:t>
            </a:r>
            <a:br>
              <a:rPr lang="en-CA" dirty="0" smtClean="0"/>
            </a:br>
            <a:r>
              <a:rPr lang="en-CA" dirty="0" smtClean="0"/>
              <a:t>High Touch Surfaces</a:t>
            </a:r>
            <a:endParaRPr lang="en-CA" dirty="0"/>
          </a:p>
        </p:txBody>
      </p:sp>
      <p:sp>
        <p:nvSpPr>
          <p:cNvPr id="3" name="Content Placeholder 2"/>
          <p:cNvSpPr>
            <a:spLocks noGrp="1"/>
          </p:cNvSpPr>
          <p:nvPr>
            <p:ph sz="half" idx="1"/>
          </p:nvPr>
        </p:nvSpPr>
        <p:spPr>
          <a:xfrm>
            <a:off x="1544389" y="2425857"/>
            <a:ext cx="4937760" cy="4023360"/>
          </a:xfrm>
        </p:spPr>
        <p:txBody>
          <a:bodyPr>
            <a:normAutofit/>
          </a:bodyPr>
          <a:lstStyle/>
          <a:p>
            <a:pPr marL="268288" indent="-173038">
              <a:buFont typeface="Arial" panose="020B0604020202020204" pitchFamily="34" charset="0"/>
              <a:buChar char="•"/>
            </a:pPr>
            <a:r>
              <a:rPr lang="en-CA" sz="1800" dirty="0" smtClean="0"/>
              <a:t>Light Switches</a:t>
            </a:r>
          </a:p>
          <a:p>
            <a:pPr marL="268288" indent="-173038">
              <a:buFont typeface="Arial" panose="020B0604020202020204" pitchFamily="34" charset="0"/>
              <a:buChar char="•"/>
            </a:pPr>
            <a:r>
              <a:rPr lang="en-CA" sz="1800" dirty="0" smtClean="0"/>
              <a:t>Call Bells</a:t>
            </a:r>
          </a:p>
          <a:p>
            <a:pPr marL="268288" indent="-173038">
              <a:buFont typeface="Arial" panose="020B0604020202020204" pitchFamily="34" charset="0"/>
              <a:buChar char="•"/>
            </a:pPr>
            <a:r>
              <a:rPr lang="en-CA" sz="1800" dirty="0" smtClean="0"/>
              <a:t>Toilets</a:t>
            </a:r>
            <a:endParaRPr lang="en-CA" sz="1800" dirty="0"/>
          </a:p>
          <a:p>
            <a:pPr marL="268288" indent="-173038">
              <a:buFont typeface="Arial" panose="020B0604020202020204" pitchFamily="34" charset="0"/>
              <a:buChar char="•"/>
            </a:pPr>
            <a:r>
              <a:rPr lang="en-CA" sz="1800" dirty="0" smtClean="0"/>
              <a:t>Sinks/Taps/faucets</a:t>
            </a:r>
            <a:endParaRPr lang="en-CA" sz="1800" dirty="0"/>
          </a:p>
          <a:p>
            <a:pPr marL="268288" indent="-173038">
              <a:buFont typeface="Arial" panose="020B0604020202020204" pitchFamily="34" charset="0"/>
              <a:buChar char="•"/>
            </a:pPr>
            <a:r>
              <a:rPr lang="en-CA" sz="1800" dirty="0" smtClean="0"/>
              <a:t>Water </a:t>
            </a:r>
            <a:r>
              <a:rPr lang="en-CA" sz="1800" dirty="0"/>
              <a:t>coolers</a:t>
            </a:r>
          </a:p>
          <a:p>
            <a:pPr marL="268288" indent="-173038">
              <a:buFont typeface="Arial" panose="020B0604020202020204" pitchFamily="34" charset="0"/>
              <a:buChar char="•"/>
            </a:pPr>
            <a:r>
              <a:rPr lang="en-CA" sz="1800" dirty="0" smtClean="0"/>
              <a:t>Door </a:t>
            </a:r>
            <a:r>
              <a:rPr lang="en-CA" sz="1800" dirty="0"/>
              <a:t>knobs/handles</a:t>
            </a:r>
          </a:p>
          <a:p>
            <a:pPr>
              <a:buFont typeface="Arial" panose="020B0604020202020204" pitchFamily="34" charset="0"/>
              <a:buChar char="•"/>
            </a:pPr>
            <a:endParaRPr lang="en-CA" dirty="0"/>
          </a:p>
          <a:p>
            <a:endParaRPr lang="en-CA" dirty="0"/>
          </a:p>
        </p:txBody>
      </p:sp>
      <p:sp>
        <p:nvSpPr>
          <p:cNvPr id="7" name="Content Placeholder 6"/>
          <p:cNvSpPr>
            <a:spLocks noGrp="1"/>
          </p:cNvSpPr>
          <p:nvPr>
            <p:ph sz="half" idx="2"/>
          </p:nvPr>
        </p:nvSpPr>
        <p:spPr>
          <a:xfrm>
            <a:off x="4460378" y="2425857"/>
            <a:ext cx="4937760" cy="4023360"/>
          </a:xfrm>
        </p:spPr>
        <p:txBody>
          <a:bodyPr>
            <a:normAutofit/>
          </a:bodyPr>
          <a:lstStyle/>
          <a:p>
            <a:pPr marL="268288" indent="-173038">
              <a:buFont typeface="Arial" panose="020B0604020202020204" pitchFamily="34" charset="0"/>
              <a:buChar char="•"/>
            </a:pPr>
            <a:r>
              <a:rPr lang="en-CA" sz="1800" dirty="0"/>
              <a:t>Tables/Chairs</a:t>
            </a:r>
          </a:p>
          <a:p>
            <a:pPr marL="268288" indent="-173038">
              <a:buFont typeface="Arial" panose="020B0604020202020204" pitchFamily="34" charset="0"/>
              <a:buChar char="•"/>
            </a:pPr>
            <a:r>
              <a:rPr lang="en-CA" sz="1800" dirty="0" smtClean="0"/>
              <a:t>Phones</a:t>
            </a:r>
          </a:p>
          <a:p>
            <a:pPr marL="268288" indent="-173038">
              <a:buFont typeface="Arial" panose="020B0604020202020204" pitchFamily="34" charset="0"/>
              <a:buChar char="•"/>
            </a:pPr>
            <a:r>
              <a:rPr lang="en-CA" sz="1800" dirty="0" smtClean="0"/>
              <a:t>Computers </a:t>
            </a:r>
            <a:endParaRPr lang="en-CA" sz="1800" dirty="0"/>
          </a:p>
          <a:p>
            <a:pPr marL="268288" indent="-173038">
              <a:buFont typeface="Arial" panose="020B0604020202020204" pitchFamily="34" charset="0"/>
              <a:buChar char="•"/>
            </a:pPr>
            <a:r>
              <a:rPr lang="en-CA" dirty="0"/>
              <a:t>Handrails</a:t>
            </a:r>
          </a:p>
          <a:p>
            <a:pPr marL="268288" indent="-173038">
              <a:buFont typeface="Arial" panose="020B0604020202020204" pitchFamily="34" charset="0"/>
              <a:buChar char="•"/>
            </a:pPr>
            <a:r>
              <a:rPr lang="en-CA" dirty="0"/>
              <a:t>Countertops</a:t>
            </a:r>
          </a:p>
          <a:p>
            <a:endParaRPr lang="en-CA" dirty="0"/>
          </a:p>
        </p:txBody>
      </p:sp>
      <p:sp>
        <p:nvSpPr>
          <p:cNvPr id="9" name="Rectangle 8"/>
          <p:cNvSpPr/>
          <p:nvPr/>
        </p:nvSpPr>
        <p:spPr>
          <a:xfrm>
            <a:off x="1092005" y="1937943"/>
            <a:ext cx="8885253" cy="400110"/>
          </a:xfrm>
          <a:prstGeom prst="rect">
            <a:avLst/>
          </a:prstGeom>
        </p:spPr>
        <p:txBody>
          <a:bodyPr wrap="none">
            <a:spAutoFit/>
          </a:bodyPr>
          <a:lstStyle/>
          <a:p>
            <a:r>
              <a:rPr lang="en-CA" sz="2000" dirty="0">
                <a:solidFill>
                  <a:schemeClr val="tx1">
                    <a:lumMod val="75000"/>
                    <a:lumOff val="25000"/>
                  </a:schemeClr>
                </a:solidFill>
              </a:rPr>
              <a:t>Conduct frequent cleaning and disinfection </a:t>
            </a:r>
            <a:r>
              <a:rPr lang="en-CA" sz="2000" dirty="0" smtClean="0">
                <a:solidFill>
                  <a:schemeClr val="tx1">
                    <a:lumMod val="75000"/>
                    <a:lumOff val="25000"/>
                  </a:schemeClr>
                </a:solidFill>
              </a:rPr>
              <a:t>of high touch surfaces within the facility.</a:t>
            </a:r>
            <a:endParaRPr lang="en-CA" sz="2000" dirty="0">
              <a:solidFill>
                <a:schemeClr val="tx1">
                  <a:lumMod val="75000"/>
                  <a:lumOff val="25000"/>
                </a:schemeClr>
              </a:solidFill>
            </a:endParaRPr>
          </a:p>
        </p:txBody>
      </p:sp>
      <p:sp>
        <p:nvSpPr>
          <p:cNvPr id="10" name="Rectangle 9"/>
          <p:cNvSpPr/>
          <p:nvPr/>
        </p:nvSpPr>
        <p:spPr>
          <a:xfrm>
            <a:off x="878690" y="5272806"/>
            <a:ext cx="11631064" cy="400110"/>
          </a:xfrm>
          <a:prstGeom prst="rect">
            <a:avLst/>
          </a:prstGeom>
        </p:spPr>
        <p:txBody>
          <a:bodyPr wrap="square">
            <a:spAutoFit/>
          </a:bodyPr>
          <a:lstStyle/>
          <a:p>
            <a:pPr marL="285750" indent="-285750">
              <a:buClr>
                <a:schemeClr val="accent1"/>
              </a:buClr>
              <a:buFont typeface="Arial" panose="020B0604020202020204" pitchFamily="34" charset="0"/>
              <a:buChar char="•"/>
            </a:pPr>
            <a:r>
              <a:rPr lang="en-CA" sz="2000" dirty="0" smtClean="0">
                <a:solidFill>
                  <a:schemeClr val="tx1">
                    <a:lumMod val="75000"/>
                    <a:lumOff val="25000"/>
                  </a:schemeClr>
                </a:solidFill>
              </a:rPr>
              <a:t>Common </a:t>
            </a:r>
            <a:r>
              <a:rPr lang="en-CA" sz="2000" dirty="0">
                <a:solidFill>
                  <a:schemeClr val="tx1">
                    <a:lumMod val="75000"/>
                    <a:lumOff val="25000"/>
                  </a:schemeClr>
                </a:solidFill>
              </a:rPr>
              <a:t>areas such as dining </a:t>
            </a:r>
            <a:r>
              <a:rPr lang="en-CA" sz="2000" dirty="0" smtClean="0">
                <a:solidFill>
                  <a:schemeClr val="tx1">
                    <a:lumMod val="75000"/>
                    <a:lumOff val="25000"/>
                  </a:schemeClr>
                </a:solidFill>
              </a:rPr>
              <a:t>areas, lounges, recreational areas, at least twice daily and when soiled. </a:t>
            </a:r>
            <a:endParaRPr lang="en-CA" sz="2000" dirty="0">
              <a:solidFill>
                <a:schemeClr val="tx1">
                  <a:lumMod val="75000"/>
                  <a:lumOff val="25000"/>
                </a:schemeClr>
              </a:solidFill>
            </a:endParaRPr>
          </a:p>
        </p:txBody>
      </p:sp>
      <p:sp>
        <p:nvSpPr>
          <p:cNvPr id="11" name="Rectangle 10"/>
          <p:cNvSpPr/>
          <p:nvPr/>
        </p:nvSpPr>
        <p:spPr>
          <a:xfrm>
            <a:off x="6929258" y="2287902"/>
            <a:ext cx="6096000" cy="2169825"/>
          </a:xfrm>
          <a:prstGeom prst="rect">
            <a:avLst/>
          </a:prstGeom>
        </p:spPr>
        <p:txBody>
          <a:bodyPr>
            <a:spAutoFit/>
          </a:bodyPr>
          <a:lstStyle/>
          <a:p>
            <a:pPr marL="268288" indent="-173038">
              <a:lnSpc>
                <a:spcPct val="150000"/>
              </a:lnSpc>
              <a:buClr>
                <a:schemeClr val="accent1"/>
              </a:buClr>
              <a:buFont typeface="Arial" panose="020B0604020202020204" pitchFamily="34" charset="0"/>
              <a:buChar char="•"/>
            </a:pPr>
            <a:r>
              <a:rPr lang="en-CA" dirty="0">
                <a:solidFill>
                  <a:schemeClr val="tx1">
                    <a:lumMod val="75000"/>
                    <a:lumOff val="25000"/>
                  </a:schemeClr>
                </a:solidFill>
              </a:rPr>
              <a:t>Examining tables</a:t>
            </a:r>
          </a:p>
          <a:p>
            <a:pPr marL="268288" indent="-173038">
              <a:lnSpc>
                <a:spcPct val="150000"/>
              </a:lnSpc>
              <a:buClr>
                <a:schemeClr val="accent1"/>
              </a:buClr>
              <a:buFont typeface="Arial" panose="020B0604020202020204" pitchFamily="34" charset="0"/>
              <a:buChar char="•"/>
            </a:pPr>
            <a:r>
              <a:rPr lang="en-CA" dirty="0">
                <a:solidFill>
                  <a:schemeClr val="tx1">
                    <a:lumMod val="75000"/>
                    <a:lumOff val="25000"/>
                  </a:schemeClr>
                </a:solidFill>
              </a:rPr>
              <a:t>Baby weigh scales</a:t>
            </a:r>
          </a:p>
          <a:p>
            <a:pPr marL="268288" indent="-173038">
              <a:lnSpc>
                <a:spcPct val="150000"/>
              </a:lnSpc>
              <a:buClr>
                <a:schemeClr val="accent1"/>
              </a:buClr>
              <a:buFont typeface="Arial" panose="020B0604020202020204" pitchFamily="34" charset="0"/>
              <a:buChar char="•"/>
            </a:pPr>
            <a:r>
              <a:rPr lang="en-CA" dirty="0">
                <a:solidFill>
                  <a:schemeClr val="tx1">
                    <a:lumMod val="75000"/>
                    <a:lumOff val="25000"/>
                  </a:schemeClr>
                </a:solidFill>
              </a:rPr>
              <a:t>Baby change tables</a:t>
            </a:r>
          </a:p>
          <a:p>
            <a:pPr marL="268288" indent="-173038">
              <a:lnSpc>
                <a:spcPct val="150000"/>
              </a:lnSpc>
              <a:buClr>
                <a:schemeClr val="accent1"/>
              </a:buClr>
              <a:buFont typeface="Arial" panose="020B0604020202020204" pitchFamily="34" charset="0"/>
              <a:buChar char="•"/>
            </a:pPr>
            <a:r>
              <a:rPr lang="en-CA" dirty="0">
                <a:solidFill>
                  <a:schemeClr val="tx1">
                    <a:lumMod val="75000"/>
                    <a:lumOff val="25000"/>
                  </a:schemeClr>
                </a:solidFill>
              </a:rPr>
              <a:t>Beds, Bedrails</a:t>
            </a:r>
          </a:p>
          <a:p>
            <a:pPr marL="268288" indent="-173038">
              <a:lnSpc>
                <a:spcPct val="150000"/>
              </a:lnSpc>
              <a:buClr>
                <a:schemeClr val="accent1"/>
              </a:buClr>
              <a:buFont typeface="Arial" panose="020B0604020202020204" pitchFamily="34" charset="0"/>
              <a:buChar char="•"/>
            </a:pPr>
            <a:r>
              <a:rPr lang="en-CA" dirty="0">
                <a:solidFill>
                  <a:schemeClr val="tx1">
                    <a:lumMod val="75000"/>
                    <a:lumOff val="25000"/>
                  </a:schemeClr>
                </a:solidFill>
              </a:rPr>
              <a:t>Cribs</a:t>
            </a:r>
          </a:p>
        </p:txBody>
      </p:sp>
      <p:sp>
        <p:nvSpPr>
          <p:cNvPr id="4" name="Rectangle 3"/>
          <p:cNvSpPr/>
          <p:nvPr/>
        </p:nvSpPr>
        <p:spPr>
          <a:xfrm>
            <a:off x="498400" y="5864442"/>
            <a:ext cx="11256159" cy="584775"/>
          </a:xfrm>
          <a:prstGeom prst="rect">
            <a:avLst/>
          </a:prstGeom>
        </p:spPr>
        <p:txBody>
          <a:bodyPr wrap="square">
            <a:spAutoFit/>
          </a:bodyPr>
          <a:lstStyle/>
          <a:p>
            <a:r>
              <a:rPr lang="en-CA" sz="1600" b="1" dirty="0" smtClean="0"/>
              <a:t>Reference: PHAC (March 2020) Infection </a:t>
            </a:r>
            <a:r>
              <a:rPr lang="en-CA" sz="1600" b="1" dirty="0"/>
              <a:t>prevention and control for coronavirus disease (COVID-19): Interim guidance for acute healthcare settings</a:t>
            </a:r>
            <a:endParaRPr lang="en-CA" sz="1600" dirty="0"/>
          </a:p>
        </p:txBody>
      </p:sp>
    </p:spTree>
    <p:extLst>
      <p:ext uri="{BB962C8B-B14F-4D97-AF65-F5344CB8AC3E}">
        <p14:creationId xmlns:p14="http://schemas.microsoft.com/office/powerpoint/2010/main" val="1931545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When to Clean and Disinfect </a:t>
            </a:r>
            <a:br>
              <a:rPr lang="en-CA" dirty="0" smtClean="0"/>
            </a:br>
            <a:r>
              <a:rPr lang="en-CA" dirty="0" smtClean="0"/>
              <a:t>for COVID-19</a:t>
            </a:r>
            <a:endParaRPr lang="en-CA" dirty="0"/>
          </a:p>
        </p:txBody>
      </p:sp>
      <p:sp>
        <p:nvSpPr>
          <p:cNvPr id="3" name="Content Placeholder 2"/>
          <p:cNvSpPr>
            <a:spLocks noGrp="1"/>
          </p:cNvSpPr>
          <p:nvPr>
            <p:ph idx="1"/>
          </p:nvPr>
        </p:nvSpPr>
        <p:spPr/>
        <p:txBody>
          <a:bodyPr>
            <a:normAutofit lnSpcReduction="10000"/>
          </a:bodyPr>
          <a:lstStyle/>
          <a:p>
            <a:pPr marL="266700" indent="-171450">
              <a:buFont typeface="Arial" panose="020B0604020202020204" pitchFamily="34" charset="0"/>
              <a:buChar char="•"/>
            </a:pPr>
            <a:r>
              <a:rPr lang="en-CA" sz="2200" dirty="0" smtClean="0"/>
              <a:t> Equipment should be cleaned and disinfected after every use.</a:t>
            </a:r>
          </a:p>
          <a:p>
            <a:pPr marL="266700" indent="-171450">
              <a:buFont typeface="Arial" panose="020B0604020202020204" pitchFamily="34" charset="0"/>
              <a:buChar char="•"/>
            </a:pPr>
            <a:r>
              <a:rPr lang="en-CA" sz="2200" dirty="0">
                <a:solidFill>
                  <a:schemeClr val="tx1"/>
                </a:solidFill>
              </a:rPr>
              <a:t> </a:t>
            </a:r>
            <a:r>
              <a:rPr lang="en-CA" sz="2200" dirty="0" smtClean="0">
                <a:solidFill>
                  <a:schemeClr val="tx1"/>
                </a:solidFill>
              </a:rPr>
              <a:t>High touch surfaces should be cleaned and disinfected a least twice daily and when soiled.</a:t>
            </a:r>
          </a:p>
          <a:p>
            <a:pPr marL="266700" indent="-171450">
              <a:buFont typeface="Arial" panose="020B0604020202020204" pitchFamily="34" charset="0"/>
              <a:buChar char="•"/>
            </a:pPr>
            <a:r>
              <a:rPr lang="en-CA" sz="2200" dirty="0"/>
              <a:t> </a:t>
            </a:r>
            <a:r>
              <a:rPr lang="en-CA" sz="2200" dirty="0" smtClean="0"/>
              <a:t>Any </a:t>
            </a:r>
            <a:r>
              <a:rPr lang="en-CA" sz="2200" dirty="0"/>
              <a:t>equipment </a:t>
            </a:r>
            <a:r>
              <a:rPr lang="en-CA" sz="2200" dirty="0">
                <a:solidFill>
                  <a:srgbClr val="000000">
                    <a:lumMod val="75000"/>
                    <a:lumOff val="25000"/>
                  </a:srgbClr>
                </a:solidFill>
              </a:rPr>
              <a:t>(e.g. commodes, blood pressure cuffs, </a:t>
            </a:r>
            <a:r>
              <a:rPr lang="en-CA" sz="2200" dirty="0" smtClean="0">
                <a:solidFill>
                  <a:srgbClr val="000000">
                    <a:lumMod val="75000"/>
                    <a:lumOff val="25000"/>
                  </a:srgbClr>
                </a:solidFill>
              </a:rPr>
              <a:t>thermometers) </a:t>
            </a:r>
            <a:r>
              <a:rPr lang="en-CA" sz="2200" dirty="0" smtClean="0"/>
              <a:t>that </a:t>
            </a:r>
            <a:r>
              <a:rPr lang="en-CA" sz="2200" dirty="0"/>
              <a:t>is shared between residents should be cleaned and disinfected before </a:t>
            </a:r>
            <a:r>
              <a:rPr lang="en-CA" sz="2200" dirty="0" smtClean="0"/>
              <a:t>moving </a:t>
            </a:r>
            <a:r>
              <a:rPr lang="en-CA" sz="2200" dirty="0"/>
              <a:t>from one resident to </a:t>
            </a:r>
            <a:r>
              <a:rPr lang="en-CA" sz="2200" dirty="0" smtClean="0"/>
              <a:t>another.</a:t>
            </a:r>
          </a:p>
          <a:p>
            <a:pPr marL="266700" indent="-171450">
              <a:buFont typeface="Arial" panose="020B0604020202020204" pitchFamily="34" charset="0"/>
              <a:buChar char="•"/>
            </a:pPr>
            <a:r>
              <a:rPr lang="en-CA" sz="2200" dirty="0"/>
              <a:t> </a:t>
            </a:r>
            <a:r>
              <a:rPr lang="en-CA" sz="2200" dirty="0" smtClean="0"/>
              <a:t>Any </a:t>
            </a:r>
            <a:r>
              <a:rPr lang="en-CA" sz="2200" dirty="0"/>
              <a:t>equipment that is shared between residents should be cleaned and disinfected before moving from one resident to another. </a:t>
            </a:r>
          </a:p>
          <a:p>
            <a:pPr marL="266700" indent="-171450">
              <a:buFont typeface="Arial" panose="020B0604020202020204" pitchFamily="34" charset="0"/>
              <a:buChar char="•"/>
            </a:pPr>
            <a:r>
              <a:rPr lang="en-CA" sz="2200" dirty="0" smtClean="0"/>
              <a:t> Clean </a:t>
            </a:r>
            <a:r>
              <a:rPr lang="en-CA" sz="2200" dirty="0"/>
              <a:t>the </a:t>
            </a:r>
            <a:r>
              <a:rPr lang="en-CA" sz="2200" dirty="0" smtClean="0"/>
              <a:t>entire </a:t>
            </a:r>
            <a:r>
              <a:rPr lang="en-CA" sz="2200" dirty="0"/>
              <a:t>room/bed space area, including all touch surfaces (e.g. overhead table, grab bars, hand rails) when someone who is suspected or confirmed for COVID-19 has </a:t>
            </a:r>
            <a:r>
              <a:rPr lang="en-CA" sz="2200" dirty="0" smtClean="0"/>
              <a:t>moved.</a:t>
            </a:r>
            <a:endParaRPr lang="en-CA" sz="2200" dirty="0"/>
          </a:p>
        </p:txBody>
      </p:sp>
      <p:sp>
        <p:nvSpPr>
          <p:cNvPr id="4" name="TextBox 3"/>
          <p:cNvSpPr txBox="1"/>
          <p:nvPr/>
        </p:nvSpPr>
        <p:spPr>
          <a:xfrm>
            <a:off x="694766" y="5869094"/>
            <a:ext cx="11497234" cy="584775"/>
          </a:xfrm>
          <a:prstGeom prst="rect">
            <a:avLst/>
          </a:prstGeom>
          <a:noFill/>
        </p:spPr>
        <p:txBody>
          <a:bodyPr wrap="square" rtlCol="0">
            <a:spAutoFit/>
          </a:bodyPr>
          <a:lstStyle/>
          <a:p>
            <a:r>
              <a:rPr lang="en-CA" sz="1600" dirty="0" smtClean="0"/>
              <a:t>Source: BCCDC Infection Prevention and Control for Novel Coronavirus (COVID-19): Interim Guidance for Long Term Care and Assisted </a:t>
            </a:r>
            <a:r>
              <a:rPr lang="en-CA" sz="1600" dirty="0"/>
              <a:t>Living Facilities  </a:t>
            </a:r>
            <a:r>
              <a:rPr lang="en-CA" sz="1600" dirty="0">
                <a:hlinkClick r:id="rId2"/>
              </a:rPr>
              <a:t>http://</a:t>
            </a:r>
            <a:r>
              <a:rPr lang="en-CA" sz="1600" dirty="0" smtClean="0">
                <a:hlinkClick r:id="rId2"/>
              </a:rPr>
              <a:t>www.bccdc.ca/Health-Info-Site/Documents/COVID19_LongTermCareAssistedLiving.pdf</a:t>
            </a:r>
            <a:r>
              <a:rPr lang="en-CA" sz="1600" dirty="0" smtClean="0"/>
              <a:t> </a:t>
            </a:r>
            <a:endParaRPr lang="en-CA" sz="1600" dirty="0"/>
          </a:p>
        </p:txBody>
      </p:sp>
    </p:spTree>
    <p:extLst>
      <p:ext uri="{BB962C8B-B14F-4D97-AF65-F5344CB8AC3E}">
        <p14:creationId xmlns:p14="http://schemas.microsoft.com/office/powerpoint/2010/main" val="1102084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70489"/>
            <a:ext cx="10058400" cy="1450757"/>
          </a:xfrm>
        </p:spPr>
        <p:txBody>
          <a:bodyPr>
            <a:normAutofit fontScale="90000"/>
          </a:bodyPr>
          <a:lstStyle/>
          <a:p>
            <a:r>
              <a:rPr lang="en-CA" sz="4400" dirty="0" smtClean="0"/>
              <a:t>Where to Clean and Disinfect:</a:t>
            </a:r>
            <a:br>
              <a:rPr lang="en-CA" sz="4400" dirty="0" smtClean="0"/>
            </a:br>
            <a:r>
              <a:rPr lang="en-CA" sz="4400" dirty="0" smtClean="0"/>
              <a:t>Cleaning upholstered furniture, rugs </a:t>
            </a:r>
            <a:r>
              <a:rPr lang="en-CA" sz="4400" dirty="0"/>
              <a:t>or </a:t>
            </a:r>
            <a:r>
              <a:rPr lang="en-CA" sz="4400" dirty="0" smtClean="0"/>
              <a:t>carpets</a:t>
            </a:r>
            <a:endParaRPr lang="en-CA" sz="4400" dirty="0"/>
          </a:p>
        </p:txBody>
      </p:sp>
      <p:sp>
        <p:nvSpPr>
          <p:cNvPr id="3" name="Content Placeholder 2"/>
          <p:cNvSpPr>
            <a:spLocks noGrp="1"/>
          </p:cNvSpPr>
          <p:nvPr>
            <p:ph idx="1"/>
          </p:nvPr>
        </p:nvSpPr>
        <p:spPr/>
        <p:txBody>
          <a:bodyPr/>
          <a:lstStyle/>
          <a:p>
            <a:r>
              <a:rPr lang="en-CA" sz="2200" dirty="0" smtClean="0"/>
              <a:t>Clean and disinfect when:</a:t>
            </a:r>
          </a:p>
          <a:p>
            <a:pPr marL="361950" indent="-266700">
              <a:buFont typeface="Arial" panose="020B0604020202020204" pitchFamily="34" charset="0"/>
              <a:buChar char="•"/>
            </a:pPr>
            <a:r>
              <a:rPr lang="en-CA" sz="2200" dirty="0" smtClean="0"/>
              <a:t>Contaminated with emesis or stool, but may be difficult to clean and disinfect completely.</a:t>
            </a:r>
          </a:p>
          <a:p>
            <a:pPr marL="654558" lvl="1" indent="-266700">
              <a:buFont typeface="Arial" panose="020B0604020202020204" pitchFamily="34" charset="0"/>
              <a:buChar char="•"/>
            </a:pPr>
            <a:r>
              <a:rPr lang="en-CA" sz="2000" dirty="0" smtClean="0"/>
              <a:t>Consult manufacturer’s recommendations for cleaning and disinfection of these surfaces. </a:t>
            </a:r>
          </a:p>
          <a:p>
            <a:pPr marL="361950" lvl="1" indent="-266700">
              <a:buFont typeface="Arial" panose="020B0604020202020204" pitchFamily="34" charset="0"/>
              <a:buChar char="•"/>
            </a:pPr>
            <a:r>
              <a:rPr lang="en-CA" sz="2200" dirty="0" smtClean="0"/>
              <a:t>If appropriate manufacturer’s recommendations are not available, consult Public Health. </a:t>
            </a:r>
          </a:p>
          <a:p>
            <a:pPr marL="361950" indent="-266700"/>
            <a:r>
              <a:rPr lang="en-CA" sz="2200" dirty="0" smtClean="0"/>
              <a:t>****Consider discarding items that cannot be appropriately cleaned/disinfected, when possible/appropriate.</a:t>
            </a:r>
          </a:p>
          <a:p>
            <a:endParaRPr lang="en-CA" dirty="0"/>
          </a:p>
        </p:txBody>
      </p:sp>
      <p:sp>
        <p:nvSpPr>
          <p:cNvPr id="4" name="Rectangle 3"/>
          <p:cNvSpPr/>
          <p:nvPr/>
        </p:nvSpPr>
        <p:spPr>
          <a:xfrm>
            <a:off x="975360" y="5869094"/>
            <a:ext cx="11006433" cy="584775"/>
          </a:xfrm>
          <a:prstGeom prst="rect">
            <a:avLst/>
          </a:prstGeom>
        </p:spPr>
        <p:txBody>
          <a:bodyPr wrap="square">
            <a:spAutoFit/>
          </a:bodyPr>
          <a:lstStyle/>
          <a:p>
            <a:r>
              <a:rPr lang="en-CA" sz="1600" dirty="0" smtClean="0">
                <a:latin typeface="Arial" panose="020B0604020202020204" pitchFamily="34" charset="0"/>
              </a:rPr>
              <a:t>Reference: AHS (July 2019). Guidelines </a:t>
            </a:r>
            <a:r>
              <a:rPr lang="en-CA" sz="1600" dirty="0">
                <a:latin typeface="Arial" panose="020B0604020202020204" pitchFamily="34" charset="0"/>
              </a:rPr>
              <a:t>for Outbreak Prevention, Control and Management in </a:t>
            </a:r>
            <a:r>
              <a:rPr lang="en-CA" sz="1600" dirty="0" smtClean="0">
                <a:latin typeface="Arial" panose="020B0604020202020204" pitchFamily="34" charset="0"/>
              </a:rPr>
              <a:t>Supportive Living </a:t>
            </a:r>
            <a:r>
              <a:rPr lang="en-CA" sz="1600" dirty="0">
                <a:latin typeface="Arial" panose="020B0604020202020204" pitchFamily="34" charset="0"/>
              </a:rPr>
              <a:t>and </a:t>
            </a:r>
            <a:r>
              <a:rPr lang="en-CA" sz="1600" dirty="0" smtClean="0">
                <a:latin typeface="Arial" panose="020B0604020202020204" pitchFamily="34" charset="0"/>
              </a:rPr>
              <a:t>			Home </a:t>
            </a:r>
            <a:r>
              <a:rPr lang="en-CA" sz="1600" dirty="0">
                <a:latin typeface="Arial" panose="020B0604020202020204" pitchFamily="34" charset="0"/>
              </a:rPr>
              <a:t>Living </a:t>
            </a:r>
            <a:r>
              <a:rPr lang="en-CA" sz="1600" dirty="0" smtClean="0">
                <a:latin typeface="Arial" panose="020B0604020202020204" pitchFamily="34" charset="0"/>
              </a:rPr>
              <a:t>Sites</a:t>
            </a:r>
            <a:endParaRPr lang="en-CA" sz="1600" dirty="0"/>
          </a:p>
        </p:txBody>
      </p:sp>
    </p:spTree>
    <p:extLst>
      <p:ext uri="{BB962C8B-B14F-4D97-AF65-F5344CB8AC3E}">
        <p14:creationId xmlns:p14="http://schemas.microsoft.com/office/powerpoint/2010/main" val="69716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smtClean="0"/>
              <a:t>What to Clean:</a:t>
            </a:r>
            <a:br>
              <a:rPr lang="en-CA" sz="4000" dirty="0" smtClean="0"/>
            </a:br>
            <a:r>
              <a:rPr lang="en-CA" sz="4000" dirty="0" smtClean="0"/>
              <a:t>Linens, Clothing and other items to be Laundered</a:t>
            </a:r>
            <a:endParaRPr lang="en-CA" sz="4000" dirty="0"/>
          </a:p>
        </p:txBody>
      </p:sp>
      <p:sp>
        <p:nvSpPr>
          <p:cNvPr id="3" name="Content Placeholder 2"/>
          <p:cNvSpPr>
            <a:spLocks noGrp="1"/>
          </p:cNvSpPr>
          <p:nvPr>
            <p:ph idx="1"/>
          </p:nvPr>
        </p:nvSpPr>
        <p:spPr>
          <a:xfrm>
            <a:off x="1097280" y="2097982"/>
            <a:ext cx="10058400" cy="4466104"/>
          </a:xfrm>
        </p:spPr>
        <p:txBody>
          <a:bodyPr>
            <a:normAutofit fontScale="92500"/>
          </a:bodyPr>
          <a:lstStyle/>
          <a:p>
            <a:pPr marL="268288" indent="-173038">
              <a:buFont typeface="Arial" panose="020B0604020202020204" pitchFamily="34" charset="0"/>
              <a:buChar char="•"/>
            </a:pPr>
            <a:r>
              <a:rPr lang="en-CA" sz="2200" dirty="0" smtClean="0"/>
              <a:t>Discard all </a:t>
            </a:r>
            <a:r>
              <a:rPr lang="en-CA" sz="2200" dirty="0"/>
              <a:t>disposable client/resident-care items and laundering unused linens (e.g., towels, sheets) from client/resident rooms when the isolation precautions have been removed. </a:t>
            </a:r>
          </a:p>
          <a:p>
            <a:pPr marL="268288" indent="-173038">
              <a:buFont typeface="Arial" panose="020B0604020202020204" pitchFamily="34" charset="0"/>
              <a:buChar char="•"/>
            </a:pPr>
            <a:r>
              <a:rPr lang="en-CA" sz="2200" dirty="0" smtClean="0"/>
              <a:t>Do </a:t>
            </a:r>
            <a:r>
              <a:rPr lang="en-CA" sz="2200" dirty="0"/>
              <a:t>not shake dirty laundry; this </a:t>
            </a:r>
            <a:r>
              <a:rPr lang="en-CA" sz="2200" dirty="0" smtClean="0"/>
              <a:t>minimizes </a:t>
            </a:r>
            <a:r>
              <a:rPr lang="en-CA" sz="2200" dirty="0"/>
              <a:t>the possibility of dispersing virus through the air.</a:t>
            </a:r>
          </a:p>
          <a:p>
            <a:pPr marL="268288" indent="-173038">
              <a:buFont typeface="Arial" panose="020B0604020202020204" pitchFamily="34" charset="0"/>
              <a:buChar char="•"/>
            </a:pPr>
            <a:r>
              <a:rPr lang="en-CA" sz="2200" dirty="0"/>
              <a:t>Wash items as appropriate in accordance with the manufacturer’s instructions. </a:t>
            </a:r>
            <a:endParaRPr lang="en-CA" sz="2200" dirty="0" smtClean="0"/>
          </a:p>
          <a:p>
            <a:pPr marL="560896" lvl="1" indent="-173038">
              <a:buFont typeface="Arial" panose="020B0604020202020204" pitchFamily="34" charset="0"/>
              <a:buChar char="•"/>
            </a:pPr>
            <a:r>
              <a:rPr lang="en-CA" sz="2000" dirty="0" smtClean="0"/>
              <a:t>Use the warmest </a:t>
            </a:r>
            <a:r>
              <a:rPr lang="en-CA" sz="2000" dirty="0"/>
              <a:t>appropriate water setting for the items </a:t>
            </a:r>
            <a:endParaRPr lang="en-CA" sz="2000" dirty="0" smtClean="0"/>
          </a:p>
          <a:p>
            <a:pPr marL="560896" lvl="1" indent="-173038">
              <a:buFont typeface="Arial" panose="020B0604020202020204" pitchFamily="34" charset="0"/>
              <a:buChar char="•"/>
            </a:pPr>
            <a:r>
              <a:rPr lang="en-CA" sz="2000" dirty="0" smtClean="0"/>
              <a:t>Dry </a:t>
            </a:r>
            <a:r>
              <a:rPr lang="en-CA" sz="2000" dirty="0"/>
              <a:t>items completely. Dirty laundry that has been in contact with an ill person can be washed with other people’s items.</a:t>
            </a:r>
          </a:p>
          <a:p>
            <a:pPr marL="268288" indent="-173038">
              <a:buFont typeface="Arial" panose="020B0604020202020204" pitchFamily="34" charset="0"/>
              <a:buChar char="•"/>
            </a:pPr>
            <a:r>
              <a:rPr lang="en-CA" sz="2200" dirty="0"/>
              <a:t>Clean and disinfect hampers or other carts for transporting laundry according to guidance </a:t>
            </a:r>
            <a:r>
              <a:rPr lang="en-CA" sz="2200" dirty="0" smtClean="0"/>
              <a:t>for surfaces.</a:t>
            </a:r>
          </a:p>
          <a:p>
            <a:pPr marL="268288" indent="-173038">
              <a:buFont typeface="Arial" panose="020B0604020202020204" pitchFamily="34" charset="0"/>
              <a:buChar char="•"/>
            </a:pPr>
            <a:r>
              <a:rPr lang="en-CA" sz="2200" dirty="0" smtClean="0"/>
              <a:t>Privacy </a:t>
            </a:r>
            <a:r>
              <a:rPr lang="en-CA" sz="2200" dirty="0"/>
              <a:t>curtains should be changed if visibly </a:t>
            </a:r>
            <a:r>
              <a:rPr lang="en-CA" sz="2200" dirty="0" smtClean="0"/>
              <a:t>soiled.</a:t>
            </a:r>
            <a:endParaRPr lang="en-CA" sz="2200" dirty="0"/>
          </a:p>
          <a:p>
            <a:r>
              <a:rPr lang="en-CA" dirty="0"/>
              <a:t> </a:t>
            </a:r>
          </a:p>
        </p:txBody>
      </p:sp>
      <p:sp>
        <p:nvSpPr>
          <p:cNvPr id="4" name="Rectangle 3"/>
          <p:cNvSpPr/>
          <p:nvPr/>
        </p:nvSpPr>
        <p:spPr>
          <a:xfrm>
            <a:off x="975360" y="5869094"/>
            <a:ext cx="11006433" cy="584775"/>
          </a:xfrm>
          <a:prstGeom prst="rect">
            <a:avLst/>
          </a:prstGeom>
        </p:spPr>
        <p:txBody>
          <a:bodyPr wrap="square">
            <a:spAutoFit/>
          </a:bodyPr>
          <a:lstStyle/>
          <a:p>
            <a:r>
              <a:rPr lang="en-CA" sz="1600" dirty="0" smtClean="0">
                <a:latin typeface="Arial" panose="020B0604020202020204" pitchFamily="34" charset="0"/>
              </a:rPr>
              <a:t>Reference: AHS (July 2019). Guidelines </a:t>
            </a:r>
            <a:r>
              <a:rPr lang="en-CA" sz="1600" dirty="0">
                <a:latin typeface="Arial" panose="020B0604020202020204" pitchFamily="34" charset="0"/>
              </a:rPr>
              <a:t>for Outbreak Prevention, Control and Management in </a:t>
            </a:r>
            <a:r>
              <a:rPr lang="en-CA" sz="1600" dirty="0" smtClean="0">
                <a:latin typeface="Arial" panose="020B0604020202020204" pitchFamily="34" charset="0"/>
              </a:rPr>
              <a:t>Supportive Living </a:t>
            </a:r>
            <a:r>
              <a:rPr lang="en-CA" sz="1600" dirty="0">
                <a:latin typeface="Arial" panose="020B0604020202020204" pitchFamily="34" charset="0"/>
              </a:rPr>
              <a:t>and </a:t>
            </a:r>
            <a:r>
              <a:rPr lang="en-CA" sz="1600" dirty="0" smtClean="0">
                <a:latin typeface="Arial" panose="020B0604020202020204" pitchFamily="34" charset="0"/>
              </a:rPr>
              <a:t>			Home </a:t>
            </a:r>
            <a:r>
              <a:rPr lang="en-CA" sz="1600" dirty="0">
                <a:latin typeface="Arial" panose="020B0604020202020204" pitchFamily="34" charset="0"/>
              </a:rPr>
              <a:t>Living </a:t>
            </a:r>
            <a:r>
              <a:rPr lang="en-CA" sz="1600" dirty="0" smtClean="0">
                <a:latin typeface="Arial" panose="020B0604020202020204" pitchFamily="34" charset="0"/>
              </a:rPr>
              <a:t>Sites</a:t>
            </a:r>
            <a:endParaRPr lang="en-CA" sz="1600" dirty="0"/>
          </a:p>
        </p:txBody>
      </p:sp>
    </p:spTree>
    <p:extLst>
      <p:ext uri="{BB962C8B-B14F-4D97-AF65-F5344CB8AC3E}">
        <p14:creationId xmlns:p14="http://schemas.microsoft.com/office/powerpoint/2010/main" val="48109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Personal Protective Equipment (PPE)</a:t>
            </a:r>
            <a:br>
              <a:rPr lang="en-CA" dirty="0" smtClean="0"/>
            </a:br>
            <a:r>
              <a:rPr lang="en-CA" dirty="0" smtClean="0"/>
              <a:t>for Cleaning Staff</a:t>
            </a:r>
            <a:endParaRPr lang="en-CA" dirty="0"/>
          </a:p>
        </p:txBody>
      </p:sp>
      <p:sp>
        <p:nvSpPr>
          <p:cNvPr id="3" name="Content Placeholder 2"/>
          <p:cNvSpPr>
            <a:spLocks noGrp="1"/>
          </p:cNvSpPr>
          <p:nvPr>
            <p:ph idx="1"/>
          </p:nvPr>
        </p:nvSpPr>
        <p:spPr>
          <a:xfrm>
            <a:off x="1097279" y="1845734"/>
            <a:ext cx="10479677" cy="4131734"/>
          </a:xfrm>
        </p:spPr>
        <p:txBody>
          <a:bodyPr>
            <a:normAutofit/>
          </a:bodyPr>
          <a:lstStyle/>
          <a:p>
            <a:r>
              <a:rPr lang="en-CA" b="1" dirty="0"/>
              <a:t>Cleaning staff should wear </a:t>
            </a:r>
            <a:r>
              <a:rPr lang="en-CA" b="1" dirty="0" smtClean="0"/>
              <a:t>PPE indicated by the manufacturer of the cleaning/disinfection agent</a:t>
            </a:r>
          </a:p>
          <a:p>
            <a:pPr lvl="1"/>
            <a:r>
              <a:rPr lang="en-CA" dirty="0" smtClean="0"/>
              <a:t>PPE should </a:t>
            </a:r>
            <a:r>
              <a:rPr lang="en-CA" dirty="0"/>
              <a:t>be compatible with the disinfectant products being used.</a:t>
            </a:r>
          </a:p>
          <a:p>
            <a:pPr lvl="1"/>
            <a:r>
              <a:rPr lang="en-CA" dirty="0" smtClean="0"/>
              <a:t>Remove ALL PPE </a:t>
            </a:r>
            <a:r>
              <a:rPr lang="en-CA" dirty="0"/>
              <a:t>carefully </a:t>
            </a:r>
            <a:r>
              <a:rPr lang="en-CA" dirty="0" smtClean="0"/>
              <a:t>after cleaning a room to </a:t>
            </a:r>
            <a:r>
              <a:rPr lang="en-CA" dirty="0"/>
              <a:t>avoid contamination of the wearer and the surrounding area</a:t>
            </a:r>
            <a:r>
              <a:rPr lang="en-CA" dirty="0" smtClean="0"/>
              <a:t>. Use AHS Donning and Doffing posters as a guide.</a:t>
            </a:r>
            <a:endParaRPr lang="en-CA" dirty="0"/>
          </a:p>
          <a:p>
            <a:r>
              <a:rPr lang="en-CA" dirty="0" smtClean="0"/>
              <a:t>ALL PPE must </a:t>
            </a:r>
            <a:r>
              <a:rPr lang="en-CA" dirty="0"/>
              <a:t>be removed after cleaning a room or area occupied by ill persons. </a:t>
            </a:r>
          </a:p>
          <a:p>
            <a:r>
              <a:rPr lang="en-CA" b="1" dirty="0" smtClean="0"/>
              <a:t>Cleaning </a:t>
            </a:r>
            <a:r>
              <a:rPr lang="en-CA" b="1" dirty="0"/>
              <a:t>staff and others </a:t>
            </a:r>
            <a:r>
              <a:rPr lang="en-CA" b="1" dirty="0" smtClean="0"/>
              <a:t>should perform hand hygiene before donning and after doffing PPE:</a:t>
            </a:r>
          </a:p>
          <a:p>
            <a:pPr marL="441325" indent="-179388">
              <a:buFont typeface="Arial" panose="020B0604020202020204" pitchFamily="34" charset="0"/>
              <a:buChar char="•"/>
            </a:pPr>
            <a:r>
              <a:rPr lang="en-CA" dirty="0" smtClean="0"/>
              <a:t>Wash with </a:t>
            </a:r>
            <a:r>
              <a:rPr lang="en-CA" b="1" dirty="0" smtClean="0"/>
              <a:t>soap and water for 20 seconds</a:t>
            </a:r>
            <a:r>
              <a:rPr lang="en-CA" b="1" dirty="0"/>
              <a:t> </a:t>
            </a:r>
            <a:r>
              <a:rPr lang="en-CA" dirty="0" smtClean="0"/>
              <a:t>especially when visibly soiled.</a:t>
            </a:r>
          </a:p>
          <a:p>
            <a:pPr marL="441325" indent="-179388">
              <a:buFont typeface="Arial" panose="020B0604020202020204" pitchFamily="34" charset="0"/>
              <a:buChar char="•"/>
            </a:pPr>
            <a:r>
              <a:rPr lang="en-CA" dirty="0" smtClean="0"/>
              <a:t>If hands </a:t>
            </a:r>
            <a:r>
              <a:rPr lang="en-CA" dirty="0"/>
              <a:t>are not visibly dirty, </a:t>
            </a:r>
            <a:r>
              <a:rPr lang="en-CA" dirty="0" smtClean="0"/>
              <a:t>use </a:t>
            </a:r>
            <a:r>
              <a:rPr lang="en-CA" b="1" dirty="0"/>
              <a:t>alcohol-based hand </a:t>
            </a:r>
            <a:r>
              <a:rPr lang="en-CA" b="1" dirty="0" smtClean="0"/>
              <a:t>rub</a:t>
            </a:r>
          </a:p>
          <a:p>
            <a:pPr marL="0" indent="0">
              <a:buNone/>
              <a:tabLst>
                <a:tab pos="266700" algn="l"/>
              </a:tabLst>
            </a:pPr>
            <a:r>
              <a:rPr lang="en-CA" dirty="0" smtClean="0"/>
              <a:t>Cleaning </a:t>
            </a:r>
            <a:r>
              <a:rPr lang="en-CA" dirty="0"/>
              <a:t>staff should immediately report breaches in PPE (e.g., tear in gloves) or any potential exposures to their supervisor.</a:t>
            </a:r>
          </a:p>
          <a:p>
            <a:pPr marL="441325" indent="-179388">
              <a:buFont typeface="Arial" panose="020B0604020202020204" pitchFamily="34" charset="0"/>
              <a:buChar char="•"/>
            </a:pPr>
            <a:endParaRPr lang="en-CA" dirty="0"/>
          </a:p>
        </p:txBody>
      </p:sp>
      <p:sp>
        <p:nvSpPr>
          <p:cNvPr id="4" name="Rectangle 3"/>
          <p:cNvSpPr/>
          <p:nvPr/>
        </p:nvSpPr>
        <p:spPr>
          <a:xfrm>
            <a:off x="801188" y="5977468"/>
            <a:ext cx="11634652" cy="338554"/>
          </a:xfrm>
          <a:prstGeom prst="rect">
            <a:avLst/>
          </a:prstGeom>
        </p:spPr>
        <p:txBody>
          <a:bodyPr wrap="square">
            <a:spAutoFit/>
          </a:bodyPr>
          <a:lstStyle/>
          <a:p>
            <a:r>
              <a:rPr lang="en-CA" sz="1600" dirty="0" smtClean="0"/>
              <a:t>Reference: </a:t>
            </a:r>
            <a:r>
              <a:rPr lang="en-CA" sz="1600" dirty="0"/>
              <a:t>CDC (March 2020) Coronavirus Disease 2019 9COVID-19) Environmental Cleaning and Disinfection Recommendations</a:t>
            </a:r>
          </a:p>
        </p:txBody>
      </p:sp>
    </p:spTree>
    <p:extLst>
      <p:ext uri="{BB962C8B-B14F-4D97-AF65-F5344CB8AC3E}">
        <p14:creationId xmlns:p14="http://schemas.microsoft.com/office/powerpoint/2010/main" val="3164810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COVID-19</a:t>
            </a:r>
            <a:br>
              <a:rPr lang="en-CA" dirty="0"/>
            </a:br>
            <a:r>
              <a:rPr lang="en-CA" dirty="0"/>
              <a:t>Additional Precautions</a:t>
            </a:r>
          </a:p>
        </p:txBody>
      </p:sp>
      <p:sp>
        <p:nvSpPr>
          <p:cNvPr id="5" name="Content Placeholder 4"/>
          <p:cNvSpPr>
            <a:spLocks noGrp="1"/>
          </p:cNvSpPr>
          <p:nvPr>
            <p:ph sz="half" idx="1"/>
          </p:nvPr>
        </p:nvSpPr>
        <p:spPr>
          <a:xfrm>
            <a:off x="1188720" y="2232136"/>
            <a:ext cx="4937760" cy="4410211"/>
          </a:xfrm>
        </p:spPr>
        <p:txBody>
          <a:bodyPr>
            <a:normAutofit/>
          </a:bodyPr>
          <a:lstStyle/>
          <a:p>
            <a:pPr marL="0" indent="0">
              <a:buNone/>
            </a:pPr>
            <a:r>
              <a:rPr lang="en-CA" sz="2400" dirty="0" smtClean="0"/>
              <a:t>The following signage </a:t>
            </a:r>
            <a:r>
              <a:rPr lang="en-CA" sz="2400" dirty="0"/>
              <a:t>should be visible on entry </a:t>
            </a:r>
            <a:r>
              <a:rPr lang="en-CA" sz="2400" dirty="0" smtClean="0"/>
              <a:t>to the client room if a client is suspected or confirmed of COVID-19.</a:t>
            </a:r>
            <a:endParaRPr lang="en-CA" sz="2400" dirty="0"/>
          </a:p>
          <a:p>
            <a:endParaRPr lang="en-CA" sz="2200" dirty="0" smtClean="0"/>
          </a:p>
          <a:p>
            <a:pPr lvl="1"/>
            <a:r>
              <a:rPr lang="en-CA" sz="2200" dirty="0" smtClean="0"/>
              <a:t>Always remove </a:t>
            </a:r>
            <a:r>
              <a:rPr lang="en-CA" sz="2200" dirty="0"/>
              <a:t>ALL PPE carefully after cleaning a room to avoid contamination of the wearer and the surrounding area</a:t>
            </a:r>
            <a:r>
              <a:rPr lang="en-CA" sz="2200" dirty="0" smtClean="0"/>
              <a:t>.</a:t>
            </a:r>
          </a:p>
          <a:p>
            <a:pPr lvl="1"/>
            <a:r>
              <a:rPr lang="en-CA" sz="2200" dirty="0" smtClean="0"/>
              <a:t>Use </a:t>
            </a:r>
            <a:r>
              <a:rPr lang="en-CA" sz="2200" dirty="0"/>
              <a:t>Donning and Doffing posters as a guide</a:t>
            </a:r>
            <a:r>
              <a:rPr lang="en-CA" sz="2000" dirty="0" smtClean="0"/>
              <a:t>. (on One Health)</a:t>
            </a:r>
            <a:endParaRPr lang="en-CA" sz="2000" dirty="0"/>
          </a:p>
          <a:p>
            <a:pPr algn="ctr"/>
            <a:endParaRPr lang="en-CA" sz="2200" b="1" dirty="0"/>
          </a:p>
          <a:p>
            <a:endParaRPr lang="en-CA" dirty="0"/>
          </a:p>
        </p:txBody>
      </p:sp>
      <p:pic>
        <p:nvPicPr>
          <p:cNvPr id="7" name="Content Placeholder 5"/>
          <p:cNvPicPr>
            <a:picLocks noGrp="1" noChangeAspect="1"/>
          </p:cNvPicPr>
          <p:nvPr>
            <p:ph sz="half" idx="2"/>
          </p:nvPr>
        </p:nvPicPr>
        <p:blipFill>
          <a:blip r:embed="rId3"/>
          <a:stretch>
            <a:fillRect/>
          </a:stretch>
        </p:blipFill>
        <p:spPr>
          <a:xfrm>
            <a:off x="7281522" y="197512"/>
            <a:ext cx="4641891" cy="6058432"/>
          </a:xfrm>
          <a:prstGeom prst="rect">
            <a:avLst/>
          </a:prstGeom>
        </p:spPr>
      </p:pic>
      <p:sp>
        <p:nvSpPr>
          <p:cNvPr id="9" name="Slide Number Placeholder 8"/>
          <p:cNvSpPr>
            <a:spLocks noGrp="1"/>
          </p:cNvSpPr>
          <p:nvPr>
            <p:ph type="sldNum" sz="quarter" idx="12"/>
          </p:nvPr>
        </p:nvSpPr>
        <p:spPr/>
        <p:txBody>
          <a:bodyPr/>
          <a:lstStyle/>
          <a:p>
            <a:fld id="{C85163B1-B462-4D21-B067-D117512AAFD1}" type="slidenum">
              <a:rPr lang="en-CA" smtClean="0"/>
              <a:t>25</a:t>
            </a:fld>
            <a:endParaRPr lang="en-CA"/>
          </a:p>
        </p:txBody>
      </p:sp>
    </p:spTree>
    <p:extLst>
      <p:ext uri="{BB962C8B-B14F-4D97-AF65-F5344CB8AC3E}">
        <p14:creationId xmlns:p14="http://schemas.microsoft.com/office/powerpoint/2010/main" val="34016519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PPE for Cleaning Staff</a:t>
            </a:r>
            <a:br>
              <a:rPr lang="en-CA" dirty="0" smtClean="0"/>
            </a:br>
            <a:r>
              <a:rPr lang="en-CA" dirty="0" smtClean="0"/>
              <a:t>for COVID-19</a:t>
            </a:r>
            <a:endParaRPr lang="en-CA" dirty="0"/>
          </a:p>
        </p:txBody>
      </p:sp>
      <p:sp>
        <p:nvSpPr>
          <p:cNvPr id="4" name="Content Placeholder 3"/>
          <p:cNvSpPr>
            <a:spLocks noGrp="1"/>
          </p:cNvSpPr>
          <p:nvPr>
            <p:ph sz="half" idx="1"/>
          </p:nvPr>
        </p:nvSpPr>
        <p:spPr/>
        <p:txBody>
          <a:bodyPr/>
          <a:lstStyle/>
          <a:p>
            <a:r>
              <a:rPr lang="en-CA" sz="2800" b="1" dirty="0"/>
              <a:t>Contact &amp; Droplet Precautions</a:t>
            </a:r>
          </a:p>
          <a:p>
            <a:r>
              <a:rPr lang="en-CA" sz="2400" dirty="0"/>
              <a:t>Required PPE</a:t>
            </a:r>
          </a:p>
          <a:p>
            <a:pPr lvl="1">
              <a:buFont typeface="Arial" panose="020B0604020202020204" pitchFamily="34" charset="0"/>
              <a:buChar char="•"/>
            </a:pPr>
            <a:r>
              <a:rPr lang="en-CA" sz="2400" dirty="0"/>
              <a:t>Gown</a:t>
            </a:r>
          </a:p>
          <a:p>
            <a:pPr lvl="1">
              <a:buFont typeface="Arial" panose="020B0604020202020204" pitchFamily="34" charset="0"/>
              <a:buChar char="•"/>
            </a:pPr>
            <a:r>
              <a:rPr lang="en-CA" sz="2400" dirty="0"/>
              <a:t>Gloves </a:t>
            </a:r>
            <a:r>
              <a:rPr lang="en-CA" sz="2400" dirty="0" smtClean="0"/>
              <a:t>(non-sterile) </a:t>
            </a:r>
            <a:endParaRPr lang="en-CA" sz="2400" dirty="0"/>
          </a:p>
          <a:p>
            <a:pPr lvl="1">
              <a:buFont typeface="Arial" panose="020B0604020202020204" pitchFamily="34" charset="0"/>
              <a:buChar char="•"/>
            </a:pPr>
            <a:r>
              <a:rPr lang="en-CA" sz="2400" dirty="0"/>
              <a:t>Facial Protection</a:t>
            </a:r>
          </a:p>
          <a:p>
            <a:pPr lvl="2">
              <a:buFont typeface="Arial" panose="020B0604020202020204" pitchFamily="34" charset="0"/>
              <a:buChar char="•"/>
            </a:pPr>
            <a:r>
              <a:rPr lang="en-CA" sz="2200" dirty="0"/>
              <a:t>Procedure mask</a:t>
            </a:r>
          </a:p>
          <a:p>
            <a:pPr lvl="2">
              <a:buFont typeface="Arial" panose="020B0604020202020204" pitchFamily="34" charset="0"/>
              <a:buChar char="•"/>
            </a:pPr>
            <a:r>
              <a:rPr lang="en-CA" sz="2200" dirty="0"/>
              <a:t>Eye protection - Goggles, face shield, or visor</a:t>
            </a:r>
          </a:p>
          <a:p>
            <a:endParaRPr lang="en-CA" dirty="0"/>
          </a:p>
        </p:txBody>
      </p:sp>
      <p:pic>
        <p:nvPicPr>
          <p:cNvPr id="7" name="Picture 6"/>
          <p:cNvPicPr>
            <a:picLocks noChangeAspect="1"/>
          </p:cNvPicPr>
          <p:nvPr/>
        </p:nvPicPr>
        <p:blipFill>
          <a:blip r:embed="rId3"/>
          <a:stretch>
            <a:fillRect/>
          </a:stretch>
        </p:blipFill>
        <p:spPr>
          <a:xfrm>
            <a:off x="6996221" y="0"/>
            <a:ext cx="4616659" cy="6357367"/>
          </a:xfrm>
          <a:prstGeom prst="rect">
            <a:avLst/>
          </a:prstGeom>
        </p:spPr>
      </p:pic>
    </p:spTree>
    <p:extLst>
      <p:ext uri="{BB962C8B-B14F-4D97-AF65-F5344CB8AC3E}">
        <p14:creationId xmlns:p14="http://schemas.microsoft.com/office/powerpoint/2010/main" val="1628885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Cleaning and Disinfection Supplies</a:t>
            </a:r>
            <a:endParaRPr lang="en-CA" dirty="0"/>
          </a:p>
        </p:txBody>
      </p:sp>
      <p:sp>
        <p:nvSpPr>
          <p:cNvPr id="3" name="Content Placeholder 2"/>
          <p:cNvSpPr>
            <a:spLocks noGrp="1"/>
          </p:cNvSpPr>
          <p:nvPr>
            <p:ph idx="1"/>
          </p:nvPr>
        </p:nvSpPr>
        <p:spPr>
          <a:xfrm>
            <a:off x="1097279" y="1845734"/>
            <a:ext cx="10412549" cy="4023360"/>
          </a:xfrm>
        </p:spPr>
        <p:txBody>
          <a:bodyPr>
            <a:normAutofit lnSpcReduction="10000"/>
          </a:bodyPr>
          <a:lstStyle/>
          <a:p>
            <a:pPr marL="80963" indent="0">
              <a:buNone/>
            </a:pPr>
            <a:r>
              <a:rPr lang="en-CA" sz="2400" dirty="0" smtClean="0"/>
              <a:t>Gather the necessary supplies</a:t>
            </a:r>
          </a:p>
          <a:p>
            <a:pPr marL="830771" lvl="1" indent="-457200">
              <a:buFont typeface="+mj-lt"/>
              <a:buAutoNum type="alphaLcPeriod"/>
            </a:pPr>
            <a:r>
              <a:rPr lang="en-CA" sz="2200" dirty="0" smtClean="0"/>
              <a:t>Cleaning </a:t>
            </a:r>
            <a:r>
              <a:rPr lang="en-CA" sz="2200" dirty="0"/>
              <a:t>cart equipped with cleaning </a:t>
            </a:r>
            <a:r>
              <a:rPr lang="en-CA" sz="2200" dirty="0" smtClean="0"/>
              <a:t>supplies</a:t>
            </a:r>
          </a:p>
          <a:p>
            <a:pPr marL="830771" lvl="1" indent="-457200">
              <a:buFont typeface="+mj-lt"/>
              <a:buAutoNum type="alphaLcPeriod"/>
            </a:pPr>
            <a:r>
              <a:rPr lang="en-CA" sz="2200" dirty="0" smtClean="0"/>
              <a:t>Cleaner and/or </a:t>
            </a:r>
            <a:r>
              <a:rPr lang="en-CA" sz="2200" dirty="0"/>
              <a:t>disinfectant </a:t>
            </a:r>
            <a:r>
              <a:rPr lang="en-CA" sz="2200" dirty="0" smtClean="0"/>
              <a:t>solutions and/or ready-to-use wipes</a:t>
            </a:r>
          </a:p>
          <a:p>
            <a:pPr marL="1262063" lvl="2" indent="-342900">
              <a:buFont typeface="Arial" panose="020B0604020202020204" pitchFamily="34" charset="0"/>
              <a:buChar char="•"/>
            </a:pPr>
            <a:r>
              <a:rPr lang="en-CA" sz="2000" dirty="0" smtClean="0"/>
              <a:t>Prepare solution as indicated by manufacturer instructions</a:t>
            </a:r>
          </a:p>
          <a:p>
            <a:pPr marL="1262063" lvl="2" indent="-342900">
              <a:buFont typeface="Arial" panose="020B0604020202020204" pitchFamily="34" charset="0"/>
              <a:buChar char="•"/>
            </a:pPr>
            <a:r>
              <a:rPr lang="en-CA" sz="2000" dirty="0" smtClean="0"/>
              <a:t>Verify concentration with recommended test strips</a:t>
            </a:r>
          </a:p>
          <a:p>
            <a:pPr marL="1262063" lvl="2" indent="-342900">
              <a:buFont typeface="Arial" panose="020B0604020202020204" pitchFamily="34" charset="0"/>
              <a:buChar char="•"/>
            </a:pPr>
            <a:r>
              <a:rPr lang="en-CA" sz="2000" dirty="0"/>
              <a:t>Where a disinfectant claims to have both cleaning and disinfecting properties, the product may be used for both steps (following manufacturer’s instructions)</a:t>
            </a:r>
            <a:endParaRPr lang="en-CA" sz="2000" dirty="0" smtClean="0"/>
          </a:p>
          <a:p>
            <a:pPr marL="830771" lvl="1" indent="-457200">
              <a:buFont typeface="+mj-lt"/>
              <a:buAutoNum type="alphaLcPeriod"/>
            </a:pPr>
            <a:r>
              <a:rPr lang="en-CA" sz="2200" dirty="0" smtClean="0"/>
              <a:t>Bucket with wringer </a:t>
            </a:r>
          </a:p>
          <a:p>
            <a:pPr marL="830771" lvl="1" indent="-457200">
              <a:buFont typeface="+mj-lt"/>
              <a:buAutoNum type="alphaLcPeriod"/>
            </a:pPr>
            <a:r>
              <a:rPr lang="en-CA" sz="2200" dirty="0" smtClean="0"/>
              <a:t>Adequate </a:t>
            </a:r>
            <a:r>
              <a:rPr lang="en-CA" sz="2200" dirty="0"/>
              <a:t>supply of cleaning </a:t>
            </a:r>
            <a:r>
              <a:rPr lang="en-CA" sz="2200" dirty="0" smtClean="0"/>
              <a:t>cloths</a:t>
            </a:r>
          </a:p>
          <a:p>
            <a:pPr marL="830771" lvl="1" indent="-457200">
              <a:buFont typeface="+mj-lt"/>
              <a:buAutoNum type="alphaLcPeriod"/>
            </a:pPr>
            <a:r>
              <a:rPr lang="en-CA" sz="2200" dirty="0" smtClean="0"/>
              <a:t>Plastic </a:t>
            </a:r>
            <a:r>
              <a:rPr lang="en-CA" sz="2200" dirty="0"/>
              <a:t>bag/container for dirty cloths </a:t>
            </a:r>
            <a:endParaRPr lang="en-CA" sz="2200" dirty="0" smtClean="0"/>
          </a:p>
          <a:p>
            <a:pPr marL="830771" lvl="1" indent="-457200">
              <a:buFont typeface="+mj-lt"/>
              <a:buAutoNum type="alphaLcPeriod"/>
            </a:pPr>
            <a:r>
              <a:rPr lang="en-CA" sz="2200" dirty="0" smtClean="0"/>
              <a:t>Non-abrasive scrubber</a:t>
            </a:r>
          </a:p>
          <a:p>
            <a:pPr marL="261938" indent="-180975">
              <a:buFont typeface="Arial" panose="020B0604020202020204" pitchFamily="34" charset="0"/>
              <a:buChar char="•"/>
            </a:pPr>
            <a:endParaRPr lang="en-CA" dirty="0"/>
          </a:p>
        </p:txBody>
      </p:sp>
      <p:sp>
        <p:nvSpPr>
          <p:cNvPr id="4" name="TextBox 3"/>
          <p:cNvSpPr txBox="1"/>
          <p:nvPr/>
        </p:nvSpPr>
        <p:spPr>
          <a:xfrm>
            <a:off x="1097280" y="5996402"/>
            <a:ext cx="5639364" cy="338554"/>
          </a:xfrm>
          <a:prstGeom prst="rect">
            <a:avLst/>
          </a:prstGeom>
          <a:noFill/>
        </p:spPr>
        <p:txBody>
          <a:bodyPr wrap="none" rtlCol="0">
            <a:spAutoFit/>
          </a:bodyPr>
          <a:lstStyle/>
          <a:p>
            <a:r>
              <a:rPr lang="en-CA" sz="1600" dirty="0" smtClean="0"/>
              <a:t>Reference: Health Canada (2016) Environmental Cleaning Module</a:t>
            </a:r>
            <a:endParaRPr lang="en-CA" sz="1600" dirty="0"/>
          </a:p>
        </p:txBody>
      </p:sp>
    </p:spTree>
    <p:extLst>
      <p:ext uri="{BB962C8B-B14F-4D97-AF65-F5344CB8AC3E}">
        <p14:creationId xmlns:p14="http://schemas.microsoft.com/office/powerpoint/2010/main" val="3819048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Cleaning Steps for COVID-19</a:t>
            </a:r>
            <a:endParaRPr lang="en-CA" dirty="0"/>
          </a:p>
        </p:txBody>
      </p:sp>
      <p:sp>
        <p:nvSpPr>
          <p:cNvPr id="3" name="Content Placeholder 2"/>
          <p:cNvSpPr>
            <a:spLocks noGrp="1"/>
          </p:cNvSpPr>
          <p:nvPr>
            <p:ph idx="1"/>
          </p:nvPr>
        </p:nvSpPr>
        <p:spPr>
          <a:xfrm>
            <a:off x="1097280" y="1845734"/>
            <a:ext cx="10058400" cy="5321982"/>
          </a:xfrm>
        </p:spPr>
        <p:txBody>
          <a:bodyPr>
            <a:noAutofit/>
          </a:bodyPr>
          <a:lstStyle/>
          <a:p>
            <a:r>
              <a:rPr lang="en-CA" sz="2200" dirty="0" smtClean="0"/>
              <a:t>Identify if Additional Precautions are needed. </a:t>
            </a:r>
            <a:r>
              <a:rPr lang="en-CA" sz="2200" dirty="0"/>
              <a:t>S</a:t>
            </a:r>
            <a:r>
              <a:rPr lang="en-CA" sz="2200" dirty="0" smtClean="0"/>
              <a:t>ignage will be posted on the door.</a:t>
            </a:r>
          </a:p>
          <a:p>
            <a:pPr marL="342900" indent="-342900">
              <a:buFont typeface="+mj-lt"/>
              <a:buAutoNum type="arabicPeriod"/>
            </a:pPr>
            <a:r>
              <a:rPr lang="en-CA" dirty="0" smtClean="0"/>
              <a:t>Perform hand hygiene</a:t>
            </a:r>
          </a:p>
          <a:p>
            <a:pPr marL="342900" indent="-342900">
              <a:buFont typeface="+mj-lt"/>
              <a:buAutoNum type="arabicPeriod"/>
            </a:pPr>
            <a:r>
              <a:rPr lang="en-CA" dirty="0" smtClean="0"/>
              <a:t>Wear appropriate PPE (gloves, gown, face protection (goggles and procedure masks) before entering the room</a:t>
            </a:r>
          </a:p>
          <a:p>
            <a:pPr marL="623888" lvl="1" indent="-182563"/>
            <a:r>
              <a:rPr lang="en-CA" sz="2000" dirty="0" smtClean="0"/>
              <a:t>Use AHS Putting on (Donning) PPE procedure.</a:t>
            </a:r>
          </a:p>
          <a:p>
            <a:pPr marL="342900" indent="-342900">
              <a:buFont typeface="+mj-lt"/>
              <a:buAutoNum type="arabicPeriod"/>
            </a:pPr>
            <a:r>
              <a:rPr lang="en-CA" dirty="0" smtClean="0"/>
              <a:t>Clean room: “high to low”, “walls to center”, “clean to dirty”  </a:t>
            </a:r>
          </a:p>
          <a:p>
            <a:pPr marL="623888" lvl="1" indent="-182563"/>
            <a:r>
              <a:rPr lang="en-CA" sz="2000" dirty="0" smtClean="0"/>
              <a:t>Start by door, move clockwise around room to clean</a:t>
            </a:r>
          </a:p>
          <a:p>
            <a:pPr marL="623888" lvl="1" indent="-182563"/>
            <a:r>
              <a:rPr lang="en-CA" sz="2000" dirty="0" smtClean="0"/>
              <a:t>Toilet rooms should be cleaned last</a:t>
            </a:r>
          </a:p>
          <a:p>
            <a:pPr marL="623888" lvl="1" indent="-182563"/>
            <a:r>
              <a:rPr lang="en-CA" sz="2000" dirty="0" smtClean="0"/>
              <a:t>Spot clean walls, baseboards and windows</a:t>
            </a:r>
          </a:p>
          <a:p>
            <a:pPr marL="623888" lvl="1" indent="-182563"/>
            <a:r>
              <a:rPr lang="en-CA" dirty="0" smtClean="0"/>
              <a:t>Clean Damp </a:t>
            </a:r>
            <a:r>
              <a:rPr lang="en-CA" dirty="0"/>
              <a:t>wipe wall-attached items such as intercom</a:t>
            </a:r>
            <a:r>
              <a:rPr lang="en-CA" dirty="0" smtClean="0"/>
              <a:t>, blood </a:t>
            </a:r>
            <a:r>
              <a:rPr lang="en-CA" dirty="0"/>
              <a:t>pressure machine, dispensers, and </a:t>
            </a:r>
            <a:r>
              <a:rPr lang="en-CA" dirty="0" smtClean="0"/>
              <a:t>window ledges</a:t>
            </a:r>
          </a:p>
        </p:txBody>
      </p:sp>
      <p:sp>
        <p:nvSpPr>
          <p:cNvPr id="4" name="TextBox 3"/>
          <p:cNvSpPr txBox="1"/>
          <p:nvPr/>
        </p:nvSpPr>
        <p:spPr>
          <a:xfrm>
            <a:off x="1097280" y="5996402"/>
            <a:ext cx="5639364" cy="338554"/>
          </a:xfrm>
          <a:prstGeom prst="rect">
            <a:avLst/>
          </a:prstGeom>
          <a:noFill/>
        </p:spPr>
        <p:txBody>
          <a:bodyPr wrap="none" rtlCol="0">
            <a:spAutoFit/>
          </a:bodyPr>
          <a:lstStyle/>
          <a:p>
            <a:r>
              <a:rPr lang="en-CA" sz="1600" dirty="0" smtClean="0"/>
              <a:t>Reference: Health Canada (2016) Environmental Cleaning Module</a:t>
            </a:r>
            <a:endParaRPr lang="en-CA" sz="1600" dirty="0"/>
          </a:p>
        </p:txBody>
      </p:sp>
    </p:spTree>
    <p:extLst>
      <p:ext uri="{BB962C8B-B14F-4D97-AF65-F5344CB8AC3E}">
        <p14:creationId xmlns:p14="http://schemas.microsoft.com/office/powerpoint/2010/main" val="83594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Cleaning Steps for COVID-19</a:t>
            </a:r>
          </a:p>
        </p:txBody>
      </p:sp>
      <p:sp>
        <p:nvSpPr>
          <p:cNvPr id="3" name="Content Placeholder 2"/>
          <p:cNvSpPr>
            <a:spLocks noGrp="1"/>
          </p:cNvSpPr>
          <p:nvPr>
            <p:ph idx="1"/>
          </p:nvPr>
        </p:nvSpPr>
        <p:spPr>
          <a:xfrm>
            <a:off x="1097280" y="1845734"/>
            <a:ext cx="10058400" cy="4307416"/>
          </a:xfrm>
        </p:spPr>
        <p:txBody>
          <a:bodyPr>
            <a:normAutofit/>
          </a:bodyPr>
          <a:lstStyle/>
          <a:p>
            <a:pPr marL="457200" indent="-457200">
              <a:buFont typeface="+mj-lt"/>
              <a:buAutoNum type="arabicPeriod" startAt="4"/>
            </a:pPr>
            <a:r>
              <a:rPr lang="en-CA" dirty="0"/>
              <a:t>Change cloths/mop heads when: </a:t>
            </a:r>
          </a:p>
          <a:p>
            <a:pPr marL="635508" lvl="1" indent="-342900">
              <a:buFont typeface="Arial" panose="020B0604020202020204" pitchFamily="34" charset="0"/>
              <a:buChar char="•"/>
            </a:pPr>
            <a:r>
              <a:rPr lang="en-CA" dirty="0" smtClean="0"/>
              <a:t>Visibly </a:t>
            </a:r>
            <a:r>
              <a:rPr lang="en-CA" dirty="0"/>
              <a:t>soiled. </a:t>
            </a:r>
            <a:endParaRPr lang="en-CA" dirty="0" smtClean="0"/>
          </a:p>
          <a:p>
            <a:pPr marL="635508" lvl="1" indent="-342900">
              <a:buFont typeface="Arial" panose="020B0604020202020204" pitchFamily="34" charset="0"/>
              <a:buChar char="•"/>
            </a:pPr>
            <a:r>
              <a:rPr lang="en-CA" dirty="0" smtClean="0"/>
              <a:t>No </a:t>
            </a:r>
            <a:r>
              <a:rPr lang="en-CA" dirty="0"/>
              <a:t>longer wet enough to moisten surfaces</a:t>
            </a:r>
            <a:r>
              <a:rPr lang="en-CA" dirty="0" smtClean="0"/>
              <a:t>.</a:t>
            </a:r>
          </a:p>
          <a:p>
            <a:pPr marL="635508" lvl="1" indent="-342900">
              <a:buFont typeface="Arial" panose="020B0604020202020204" pitchFamily="34" charset="0"/>
              <a:buChar char="•"/>
            </a:pPr>
            <a:r>
              <a:rPr lang="en-CA" dirty="0" smtClean="0"/>
              <a:t>Moving </a:t>
            </a:r>
            <a:r>
              <a:rPr lang="en-CA" dirty="0"/>
              <a:t>from a dirty area to a clean area. </a:t>
            </a:r>
            <a:endParaRPr lang="en-CA" dirty="0" smtClean="0"/>
          </a:p>
          <a:p>
            <a:pPr marL="635508" lvl="1" indent="-342900">
              <a:buFont typeface="Arial" panose="020B0604020202020204" pitchFamily="34" charset="0"/>
              <a:buChar char="•"/>
            </a:pPr>
            <a:r>
              <a:rPr lang="en-CA" dirty="0" smtClean="0"/>
              <a:t>Exiting </a:t>
            </a:r>
            <a:r>
              <a:rPr lang="en-CA" dirty="0"/>
              <a:t>a patient room under Additional Precautions.</a:t>
            </a:r>
          </a:p>
          <a:p>
            <a:pPr marL="342900" indent="-342900">
              <a:buFont typeface="+mj-lt"/>
              <a:buAutoNum type="arabicPeriod" startAt="4"/>
            </a:pPr>
            <a:r>
              <a:rPr lang="en-CA" dirty="0" smtClean="0"/>
              <a:t>Clean and Disinfect all </a:t>
            </a:r>
            <a:r>
              <a:rPr lang="en-CA" dirty="0"/>
              <a:t>high-touch surfaces </a:t>
            </a:r>
            <a:endParaRPr lang="en-CA" dirty="0" smtClean="0"/>
          </a:p>
          <a:p>
            <a:pPr marL="635508" lvl="1" indent="-342900">
              <a:buFont typeface="Arial" panose="020B0604020202020204" pitchFamily="34" charset="0"/>
              <a:buChar char="•"/>
            </a:pPr>
            <a:r>
              <a:rPr lang="en-CA" dirty="0" smtClean="0"/>
              <a:t>Change </a:t>
            </a:r>
            <a:r>
              <a:rPr lang="en-CA" dirty="0"/>
              <a:t>cleaning cloth frequently</a:t>
            </a:r>
          </a:p>
          <a:p>
            <a:pPr marL="342900" indent="-342900">
              <a:buFont typeface="+mj-lt"/>
              <a:buAutoNum type="arabicPeriod" startAt="4"/>
            </a:pPr>
            <a:r>
              <a:rPr lang="en-CA" dirty="0"/>
              <a:t>Wipe all horizontal surfaces in room including counters, tables, and chairs.</a:t>
            </a:r>
          </a:p>
          <a:p>
            <a:pPr marL="342900" indent="-342900">
              <a:buFont typeface="+mj-lt"/>
              <a:buAutoNum type="arabicPeriod" startAt="4"/>
            </a:pPr>
            <a:r>
              <a:rPr lang="en-CA" dirty="0"/>
              <a:t>Remove PPE </a:t>
            </a:r>
            <a:r>
              <a:rPr lang="en-CA" dirty="0" smtClean="0"/>
              <a:t>before leaving the area or client care space </a:t>
            </a:r>
          </a:p>
          <a:p>
            <a:pPr marL="635508" lvl="1" indent="-342900">
              <a:buFont typeface="Arial" panose="020B0604020202020204" pitchFamily="34" charset="0"/>
              <a:buChar char="•"/>
            </a:pPr>
            <a:r>
              <a:rPr lang="en-CA" dirty="0"/>
              <a:t>Use AHS Putting on (Donning) and Taking off (Doffing) PPE procedure.</a:t>
            </a:r>
          </a:p>
          <a:p>
            <a:pPr marL="342900" indent="-342900">
              <a:buFont typeface="+mj-lt"/>
              <a:buAutoNum type="arabicPeriod" startAt="4"/>
            </a:pPr>
            <a:r>
              <a:rPr lang="en-CA" dirty="0" smtClean="0"/>
              <a:t>Perform </a:t>
            </a:r>
            <a:r>
              <a:rPr lang="en-CA" dirty="0"/>
              <a:t>hand hygiene.</a:t>
            </a:r>
          </a:p>
          <a:p>
            <a:endParaRPr lang="en-CA" dirty="0"/>
          </a:p>
        </p:txBody>
      </p:sp>
      <p:sp>
        <p:nvSpPr>
          <p:cNvPr id="4" name="TextBox 3"/>
          <p:cNvSpPr txBox="1"/>
          <p:nvPr/>
        </p:nvSpPr>
        <p:spPr>
          <a:xfrm>
            <a:off x="1097280" y="5996402"/>
            <a:ext cx="5639364" cy="338554"/>
          </a:xfrm>
          <a:prstGeom prst="rect">
            <a:avLst/>
          </a:prstGeom>
          <a:noFill/>
        </p:spPr>
        <p:txBody>
          <a:bodyPr wrap="none" rtlCol="0">
            <a:spAutoFit/>
          </a:bodyPr>
          <a:lstStyle/>
          <a:p>
            <a:r>
              <a:rPr lang="en-CA" sz="1600" dirty="0" smtClean="0"/>
              <a:t>Reference: Health Canada (2016) Environmental Cleaning Module</a:t>
            </a:r>
            <a:endParaRPr lang="en-CA" sz="1600" dirty="0"/>
          </a:p>
        </p:txBody>
      </p:sp>
    </p:spTree>
    <p:extLst>
      <p:ext uri="{BB962C8B-B14F-4D97-AF65-F5344CB8AC3E}">
        <p14:creationId xmlns:p14="http://schemas.microsoft.com/office/powerpoint/2010/main" val="2264262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COVID-19</a:t>
            </a:r>
            <a:endParaRPr lang="en-CA" dirty="0"/>
          </a:p>
        </p:txBody>
      </p:sp>
      <p:sp>
        <p:nvSpPr>
          <p:cNvPr id="3" name="Content Placeholder 2"/>
          <p:cNvSpPr>
            <a:spLocks noGrp="1"/>
          </p:cNvSpPr>
          <p:nvPr>
            <p:ph idx="1"/>
          </p:nvPr>
        </p:nvSpPr>
        <p:spPr>
          <a:xfrm>
            <a:off x="1154082" y="1504301"/>
            <a:ext cx="10428318" cy="4955484"/>
          </a:xfrm>
        </p:spPr>
        <p:txBody>
          <a:bodyPr>
            <a:normAutofit/>
          </a:bodyPr>
          <a:lstStyle/>
          <a:p>
            <a:endParaRPr lang="en-CA" dirty="0"/>
          </a:p>
          <a:p>
            <a:pPr marL="180975" indent="-180975">
              <a:buFont typeface="Arial" panose="020B0604020202020204" pitchFamily="34" charset="0"/>
              <a:buChar char="•"/>
            </a:pPr>
            <a:r>
              <a:rPr lang="en-US" sz="2200" dirty="0"/>
              <a:t>COVID-19 is a virus spread mainly by coughing, sneezing or direct contact with </a:t>
            </a:r>
            <a:r>
              <a:rPr lang="en-US" sz="2200" dirty="0" smtClean="0"/>
              <a:t>a sick person, </a:t>
            </a:r>
            <a:r>
              <a:rPr lang="en-US" sz="2200" dirty="0"/>
              <a:t>or with surfaces they have recently touched</a:t>
            </a:r>
            <a:r>
              <a:rPr lang="en-US" sz="2200" dirty="0" smtClean="0"/>
              <a:t>.</a:t>
            </a:r>
          </a:p>
          <a:p>
            <a:pPr marL="180975" indent="-180975">
              <a:buFont typeface="Arial" panose="020B0604020202020204" pitchFamily="34" charset="0"/>
              <a:buChar char="•"/>
            </a:pPr>
            <a:r>
              <a:rPr lang="en-CA" sz="2200" b="1" dirty="0" smtClean="0"/>
              <a:t>These droplets are large and can travel up to 2 meters, landing </a:t>
            </a:r>
            <a:r>
              <a:rPr lang="en-CA" sz="2200" b="1" dirty="0"/>
              <a:t>on objects and surfaces around the person. </a:t>
            </a:r>
            <a:r>
              <a:rPr lang="en-CA" sz="2200" b="1" dirty="0" smtClean="0"/>
              <a:t>People then </a:t>
            </a:r>
            <a:r>
              <a:rPr lang="en-CA" sz="2200" b="1" dirty="0"/>
              <a:t>catch COVID-19 by touching these objects or surfaces, then touching their eyes, nose or mouth</a:t>
            </a:r>
            <a:r>
              <a:rPr lang="en-CA" sz="2200" b="1" dirty="0" smtClean="0"/>
              <a:t>. </a:t>
            </a:r>
          </a:p>
          <a:p>
            <a:pPr marL="0" indent="0">
              <a:buNone/>
            </a:pPr>
            <a:r>
              <a:rPr lang="en-CA" sz="2400" dirty="0" smtClean="0"/>
              <a:t>How do we control the spread within our facilities</a:t>
            </a:r>
          </a:p>
          <a:p>
            <a:pPr marL="473583" lvl="1" indent="-180975">
              <a:buFont typeface="Arial" panose="020B0604020202020204" pitchFamily="34" charset="0"/>
              <a:buChar char="•"/>
            </a:pPr>
            <a:r>
              <a:rPr lang="en-CA" sz="2200" dirty="0" smtClean="0"/>
              <a:t>Performing </a:t>
            </a:r>
            <a:r>
              <a:rPr lang="en-CA" sz="2200" dirty="0"/>
              <a:t>hand hygiene </a:t>
            </a:r>
            <a:endParaRPr lang="en-CA" sz="2200" dirty="0" smtClean="0"/>
          </a:p>
          <a:p>
            <a:pPr marL="473583" lvl="1" indent="-180975">
              <a:buFont typeface="Arial" panose="020B0604020202020204" pitchFamily="34" charset="0"/>
              <a:buChar char="•"/>
            </a:pPr>
            <a:r>
              <a:rPr lang="en-CA" sz="2200" dirty="0" smtClean="0"/>
              <a:t>Respiratory Etiquette (Cover </a:t>
            </a:r>
            <a:r>
              <a:rPr lang="en-CA" sz="2200" dirty="0"/>
              <a:t>coughs and </a:t>
            </a:r>
            <a:r>
              <a:rPr lang="en-CA" sz="2200" dirty="0" smtClean="0"/>
              <a:t>sneezes with tissue or cough </a:t>
            </a:r>
            <a:r>
              <a:rPr lang="en-CA" sz="2200" dirty="0"/>
              <a:t>into </a:t>
            </a:r>
            <a:r>
              <a:rPr lang="en-CA" sz="2200" dirty="0" smtClean="0"/>
              <a:t>flexed arm) </a:t>
            </a:r>
          </a:p>
          <a:p>
            <a:pPr marL="473583" lvl="1" indent="-180975">
              <a:buFont typeface="Arial" panose="020B0604020202020204" pitchFamily="34" charset="0"/>
              <a:buChar char="•"/>
            </a:pPr>
            <a:r>
              <a:rPr lang="en-CA" sz="2200" dirty="0" smtClean="0"/>
              <a:t>Wearing </a:t>
            </a:r>
            <a:r>
              <a:rPr lang="en-CA" sz="2200" dirty="0"/>
              <a:t>appropriate personal protective equipment </a:t>
            </a:r>
            <a:r>
              <a:rPr lang="en-CA" sz="2200" dirty="0" smtClean="0"/>
              <a:t>(PPE)</a:t>
            </a:r>
          </a:p>
          <a:p>
            <a:pPr marL="473583" lvl="1" indent="-180975">
              <a:buFont typeface="Arial" panose="020B0604020202020204" pitchFamily="34" charset="0"/>
              <a:buChar char="•"/>
            </a:pPr>
            <a:r>
              <a:rPr lang="en-CA" sz="2200" dirty="0" smtClean="0"/>
              <a:t>Do </a:t>
            </a:r>
            <a:r>
              <a:rPr lang="en-CA" sz="2200" dirty="0"/>
              <a:t>effective </a:t>
            </a:r>
            <a:r>
              <a:rPr lang="en-CA" sz="2200" dirty="0" smtClean="0"/>
              <a:t>ENVIRONMENTAL CLEANING</a:t>
            </a:r>
          </a:p>
        </p:txBody>
      </p:sp>
      <p:sp>
        <p:nvSpPr>
          <p:cNvPr id="4" name="Title 1"/>
          <p:cNvSpPr txBox="1">
            <a:spLocks/>
          </p:cNvSpPr>
          <p:nvPr/>
        </p:nvSpPr>
        <p:spPr>
          <a:xfrm>
            <a:off x="1047363" y="3704362"/>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CA" dirty="0"/>
          </a:p>
        </p:txBody>
      </p:sp>
      <p:sp>
        <p:nvSpPr>
          <p:cNvPr id="6" name="Slide Number Placeholder 5"/>
          <p:cNvSpPr>
            <a:spLocks noGrp="1"/>
          </p:cNvSpPr>
          <p:nvPr>
            <p:ph type="sldNum" sz="quarter" idx="12"/>
          </p:nvPr>
        </p:nvSpPr>
        <p:spPr/>
        <p:txBody>
          <a:bodyPr/>
          <a:lstStyle/>
          <a:p>
            <a:fld id="{C85163B1-B462-4D21-B067-D117512AAFD1}" type="slidenum">
              <a:rPr lang="en-CA" smtClean="0"/>
              <a:t>3</a:t>
            </a:fld>
            <a:endParaRPr lang="en-CA"/>
          </a:p>
        </p:txBody>
      </p:sp>
      <p:sp>
        <p:nvSpPr>
          <p:cNvPr id="7" name="TextBox 6"/>
          <p:cNvSpPr txBox="1"/>
          <p:nvPr/>
        </p:nvSpPr>
        <p:spPr>
          <a:xfrm>
            <a:off x="1047363" y="6121231"/>
            <a:ext cx="11388477" cy="338554"/>
          </a:xfrm>
          <a:prstGeom prst="rect">
            <a:avLst/>
          </a:prstGeom>
          <a:noFill/>
        </p:spPr>
        <p:txBody>
          <a:bodyPr wrap="square" rtlCol="0">
            <a:spAutoFit/>
          </a:bodyPr>
          <a:lstStyle/>
          <a:p>
            <a:r>
              <a:rPr lang="en-CA" sz="1600" dirty="0" smtClean="0"/>
              <a:t>Reference:  Alberta Disease Management Guidelines</a:t>
            </a:r>
            <a:endParaRPr lang="en-CA" sz="1600" dirty="0"/>
          </a:p>
        </p:txBody>
      </p:sp>
    </p:spTree>
    <p:extLst>
      <p:ext uri="{BB962C8B-B14F-4D97-AF65-F5344CB8AC3E}">
        <p14:creationId xmlns:p14="http://schemas.microsoft.com/office/powerpoint/2010/main" val="1063431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Important considerations</a:t>
            </a:r>
            <a:r>
              <a:rPr lang="en-CA" dirty="0" smtClean="0"/>
              <a:t>:</a:t>
            </a:r>
            <a:endParaRPr lang="en-CA" dirty="0"/>
          </a:p>
        </p:txBody>
      </p:sp>
      <p:sp>
        <p:nvSpPr>
          <p:cNvPr id="3" name="Content Placeholder 2"/>
          <p:cNvSpPr>
            <a:spLocks noGrp="1"/>
          </p:cNvSpPr>
          <p:nvPr>
            <p:ph idx="1"/>
          </p:nvPr>
        </p:nvSpPr>
        <p:spPr>
          <a:xfrm>
            <a:off x="1097280" y="1882474"/>
            <a:ext cx="10058400" cy="4799995"/>
          </a:xfrm>
        </p:spPr>
        <p:txBody>
          <a:bodyPr>
            <a:normAutofit fontScale="70000" lnSpcReduction="20000"/>
          </a:bodyPr>
          <a:lstStyle/>
          <a:p>
            <a:pPr marL="536575" lvl="0" indent="-361950">
              <a:buFont typeface="Wingdings" panose="05000000000000000000" pitchFamily="2" charset="2"/>
              <a:buChar char="q"/>
            </a:pPr>
            <a:r>
              <a:rPr lang="en-CA" sz="2600" dirty="0" smtClean="0"/>
              <a:t>Select </a:t>
            </a:r>
            <a:r>
              <a:rPr lang="en-CA" sz="2600" dirty="0"/>
              <a:t>the correct product for the intended task (e.g. cleaning or disinfecting)</a:t>
            </a:r>
          </a:p>
          <a:p>
            <a:pPr marL="536575" lvl="0" indent="-361950">
              <a:buFont typeface="Wingdings" panose="05000000000000000000" pitchFamily="2" charset="2"/>
              <a:buChar char="q"/>
            </a:pPr>
            <a:r>
              <a:rPr lang="en-CA" sz="2600" dirty="0"/>
              <a:t>Use approved cleaning solutions and disinfectants</a:t>
            </a:r>
          </a:p>
          <a:p>
            <a:pPr marL="536575" lvl="0" indent="-361950">
              <a:buFont typeface="Wingdings" panose="05000000000000000000" pitchFamily="2" charset="2"/>
              <a:buChar char="q"/>
            </a:pPr>
            <a:r>
              <a:rPr lang="en-CA" sz="2600" dirty="0"/>
              <a:t>Check the expiry date prior to use</a:t>
            </a:r>
          </a:p>
          <a:p>
            <a:pPr marL="536575" lvl="0" indent="-361950">
              <a:buFont typeface="Wingdings" panose="05000000000000000000" pitchFamily="2" charset="2"/>
              <a:buChar char="q"/>
            </a:pPr>
            <a:r>
              <a:rPr lang="en-CA" sz="2600" dirty="0"/>
              <a:t>The presence of organic soil reduces the effectiveness of disinfectants. Use a two-step process for surfaces that are visibly soiled. Use one wipe to clean and another wipe to disinfect.</a:t>
            </a:r>
          </a:p>
          <a:p>
            <a:pPr marL="536575" lvl="0" indent="-361950">
              <a:buFont typeface="Wingdings" panose="05000000000000000000" pitchFamily="2" charset="2"/>
              <a:buChar char="q"/>
            </a:pPr>
            <a:r>
              <a:rPr lang="en-CA" sz="2600" dirty="0"/>
              <a:t>Store all disinfectants out of the reach of children and confused individuals</a:t>
            </a:r>
          </a:p>
          <a:p>
            <a:pPr marL="536575" lvl="0" indent="-361950">
              <a:buFont typeface="Wingdings" panose="05000000000000000000" pitchFamily="2" charset="2"/>
              <a:buChar char="q"/>
            </a:pPr>
            <a:r>
              <a:rPr lang="en-CA" sz="2600" dirty="0"/>
              <a:t>Ensure manufacturer’s recommended wet-contact time is achieved for proper disinfection</a:t>
            </a:r>
          </a:p>
          <a:p>
            <a:pPr marL="536575" lvl="0" indent="-361950">
              <a:buFont typeface="Wingdings" panose="05000000000000000000" pitchFamily="2" charset="2"/>
              <a:buChar char="q"/>
            </a:pPr>
            <a:r>
              <a:rPr lang="en-CA" sz="2600" dirty="0"/>
              <a:t>Cleaning and disinfecting products must have a Safety Data Sheet (SDS) for staff to refer to at all times and labels must be clearly marked</a:t>
            </a:r>
          </a:p>
          <a:p>
            <a:pPr marL="536575" lvl="0" indent="-361950">
              <a:buFont typeface="Wingdings" panose="05000000000000000000" pitchFamily="2" charset="2"/>
              <a:buChar char="q"/>
            </a:pPr>
            <a:r>
              <a:rPr lang="en-CA" sz="2600" dirty="0"/>
              <a:t>Wear Personal Protective Equipment (PPE) as required for cleaning and disinfecting </a:t>
            </a:r>
            <a:endParaRPr lang="en-CA" sz="2600" dirty="0" smtClean="0"/>
          </a:p>
          <a:p>
            <a:pPr marL="536575" lvl="0" indent="-361950">
              <a:buFont typeface="Wingdings" panose="05000000000000000000" pitchFamily="2" charset="2"/>
              <a:buChar char="q"/>
            </a:pPr>
            <a:r>
              <a:rPr lang="en-CA" sz="2600" dirty="0" smtClean="0"/>
              <a:t>Do </a:t>
            </a:r>
            <a:r>
              <a:rPr lang="en-CA" sz="2600" dirty="0"/>
              <a:t>not use two different types of cleaning/disinfecting products on the same equipment/environmental surface as the chemicals may react with each </a:t>
            </a:r>
            <a:r>
              <a:rPr lang="en-CA" sz="2600" dirty="0" smtClean="0"/>
              <a:t>other</a:t>
            </a:r>
          </a:p>
          <a:p>
            <a:pPr marL="829183" lvl="1" indent="-361950">
              <a:buFont typeface="Arial" panose="020B0604020202020204" pitchFamily="34" charset="0"/>
              <a:buChar char="•"/>
            </a:pPr>
            <a:r>
              <a:rPr lang="en-CA" sz="2400" dirty="0" smtClean="0"/>
              <a:t> </a:t>
            </a:r>
            <a:r>
              <a:rPr lang="en-CA" sz="2400" dirty="0"/>
              <a:t>(e.g. accelerated hydrogen peroxide products and quaternary ammonia products)</a:t>
            </a:r>
          </a:p>
          <a:p>
            <a:r>
              <a:rPr lang="en-CA" sz="2600" dirty="0"/>
              <a:t> </a:t>
            </a:r>
          </a:p>
          <a:p>
            <a:endParaRPr lang="en-CA" dirty="0"/>
          </a:p>
        </p:txBody>
      </p:sp>
      <p:sp>
        <p:nvSpPr>
          <p:cNvPr id="4" name="Rectangle 3"/>
          <p:cNvSpPr/>
          <p:nvPr/>
        </p:nvSpPr>
        <p:spPr>
          <a:xfrm>
            <a:off x="623263" y="6097694"/>
            <a:ext cx="11006433" cy="584775"/>
          </a:xfrm>
          <a:prstGeom prst="rect">
            <a:avLst/>
          </a:prstGeom>
        </p:spPr>
        <p:txBody>
          <a:bodyPr wrap="square">
            <a:spAutoFit/>
          </a:bodyPr>
          <a:lstStyle/>
          <a:p>
            <a:r>
              <a:rPr lang="en-CA" sz="1600" dirty="0" smtClean="0">
                <a:latin typeface="Arial" panose="020B0604020202020204" pitchFamily="34" charset="0"/>
              </a:rPr>
              <a:t>Reference: AHS (July 2019). Guidelines </a:t>
            </a:r>
            <a:r>
              <a:rPr lang="en-CA" sz="1600" dirty="0">
                <a:latin typeface="Arial" panose="020B0604020202020204" pitchFamily="34" charset="0"/>
              </a:rPr>
              <a:t>for Outbreak Prevention, Control and Management in </a:t>
            </a:r>
            <a:r>
              <a:rPr lang="en-CA" sz="1600" dirty="0" smtClean="0">
                <a:latin typeface="Arial" panose="020B0604020202020204" pitchFamily="34" charset="0"/>
              </a:rPr>
              <a:t>Supportive Living </a:t>
            </a:r>
            <a:r>
              <a:rPr lang="en-CA" sz="1600" dirty="0">
                <a:latin typeface="Arial" panose="020B0604020202020204" pitchFamily="34" charset="0"/>
              </a:rPr>
              <a:t>and </a:t>
            </a:r>
            <a:r>
              <a:rPr lang="en-CA" sz="1600" dirty="0" smtClean="0">
                <a:latin typeface="Arial" panose="020B0604020202020204" pitchFamily="34" charset="0"/>
              </a:rPr>
              <a:t>			Home </a:t>
            </a:r>
            <a:r>
              <a:rPr lang="en-CA" sz="1600" dirty="0">
                <a:latin typeface="Arial" panose="020B0604020202020204" pitchFamily="34" charset="0"/>
              </a:rPr>
              <a:t>Living </a:t>
            </a:r>
            <a:r>
              <a:rPr lang="en-CA" sz="1600" dirty="0" smtClean="0">
                <a:latin typeface="Arial" panose="020B0604020202020204" pitchFamily="34" charset="0"/>
              </a:rPr>
              <a:t>Sites</a:t>
            </a:r>
            <a:endParaRPr lang="en-CA" sz="1600" dirty="0"/>
          </a:p>
        </p:txBody>
      </p:sp>
    </p:spTree>
    <p:extLst>
      <p:ext uri="{BB962C8B-B14F-4D97-AF65-F5344CB8AC3E}">
        <p14:creationId xmlns:p14="http://schemas.microsoft.com/office/powerpoint/2010/main" val="3907376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smtClean="0"/>
              <a:t>Environmental Cleaning Resources</a:t>
            </a:r>
            <a:endParaRPr lang="en-CA" dirty="0"/>
          </a:p>
        </p:txBody>
      </p:sp>
      <p:sp>
        <p:nvSpPr>
          <p:cNvPr id="5" name="Subtitle 4"/>
          <p:cNvSpPr>
            <a:spLocks noGrp="1"/>
          </p:cNvSpPr>
          <p:nvPr>
            <p:ph type="subTitle" idx="1"/>
          </p:nvPr>
        </p:nvSpPr>
        <p:spPr/>
        <p:txBody>
          <a:bodyPr/>
          <a:lstStyle/>
          <a:p>
            <a:endParaRPr lang="en-CA"/>
          </a:p>
        </p:txBody>
      </p:sp>
    </p:spTree>
    <p:extLst>
      <p:ext uri="{BB962C8B-B14F-4D97-AF65-F5344CB8AC3E}">
        <p14:creationId xmlns:p14="http://schemas.microsoft.com/office/powerpoint/2010/main" val="875623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Cleaning and Disinfection </a:t>
            </a:r>
            <a:br>
              <a:rPr lang="en-CA" dirty="0" smtClean="0"/>
            </a:br>
            <a:r>
              <a:rPr lang="en-CA" dirty="0" smtClean="0"/>
              <a:t>Guide for Health Care </a:t>
            </a:r>
            <a:br>
              <a:rPr lang="en-CA" dirty="0" smtClean="0"/>
            </a:br>
            <a:r>
              <a:rPr lang="en-CA" dirty="0" smtClean="0"/>
              <a:t>Facilities</a:t>
            </a:r>
            <a:endParaRPr lang="en-CA" dirty="0"/>
          </a:p>
        </p:txBody>
      </p:sp>
      <p:pic>
        <p:nvPicPr>
          <p:cNvPr id="4" name="Content Placeholder 3"/>
          <p:cNvPicPr>
            <a:picLocks noGrp="1" noChangeAspect="1"/>
          </p:cNvPicPr>
          <p:nvPr>
            <p:ph idx="1"/>
          </p:nvPr>
        </p:nvPicPr>
        <p:blipFill>
          <a:blip r:embed="rId3"/>
          <a:stretch>
            <a:fillRect/>
          </a:stretch>
        </p:blipFill>
        <p:spPr>
          <a:xfrm>
            <a:off x="5815584" y="-365760"/>
            <a:ext cx="4590288" cy="7360575"/>
          </a:xfrm>
          <a:prstGeom prst="rect">
            <a:avLst/>
          </a:prstGeom>
        </p:spPr>
      </p:pic>
      <p:sp>
        <p:nvSpPr>
          <p:cNvPr id="5" name="Text Placeholder 4"/>
          <p:cNvSpPr>
            <a:spLocks noGrp="1"/>
          </p:cNvSpPr>
          <p:nvPr>
            <p:ph type="body" sz="half" idx="2"/>
          </p:nvPr>
        </p:nvSpPr>
        <p:spPr/>
        <p:txBody>
          <a:bodyPr/>
          <a:lstStyle/>
          <a:p>
            <a:endParaRPr lang="en-CA"/>
          </a:p>
        </p:txBody>
      </p:sp>
    </p:spTree>
    <p:extLst>
      <p:ext uri="{BB962C8B-B14F-4D97-AF65-F5344CB8AC3E}">
        <p14:creationId xmlns:p14="http://schemas.microsoft.com/office/powerpoint/2010/main" val="3983978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Environmental Cleaning Training Guide</a:t>
            </a:r>
            <a:endParaRPr lang="en-CA" dirty="0"/>
          </a:p>
        </p:txBody>
      </p:sp>
      <p:sp>
        <p:nvSpPr>
          <p:cNvPr id="4" name="Slide Number Placeholder 3"/>
          <p:cNvSpPr>
            <a:spLocks noGrp="1"/>
          </p:cNvSpPr>
          <p:nvPr>
            <p:ph type="sldNum" sz="quarter" idx="12"/>
          </p:nvPr>
        </p:nvSpPr>
        <p:spPr/>
        <p:txBody>
          <a:bodyPr/>
          <a:lstStyle/>
          <a:p>
            <a:fld id="{C85163B1-B462-4D21-B067-D117512AAFD1}" type="slidenum">
              <a:rPr lang="en-CA" smtClean="0"/>
              <a:t>33</a:t>
            </a:fld>
            <a:endParaRPr lang="en-CA"/>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78342" y="1737360"/>
            <a:ext cx="6834141" cy="437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47670" y="2202824"/>
            <a:ext cx="2671830" cy="2831544"/>
          </a:xfrm>
          <a:prstGeom prst="rect">
            <a:avLst/>
          </a:prstGeom>
          <a:noFill/>
        </p:spPr>
        <p:txBody>
          <a:bodyPr wrap="square" rtlCol="0">
            <a:spAutoFit/>
          </a:bodyPr>
          <a:lstStyle/>
          <a:p>
            <a:pPr marL="285750" indent="-285750">
              <a:buFont typeface="Arial" panose="020B0604020202020204" pitchFamily="34" charset="0"/>
              <a:buChar char="•"/>
            </a:pPr>
            <a:r>
              <a:rPr lang="en-CA" sz="2000" dirty="0" smtClean="0"/>
              <a:t>In 2016, each health centre received a USB stick with the training guide on it.</a:t>
            </a:r>
          </a:p>
          <a:p>
            <a:pPr marL="285750" indent="-285750">
              <a:buFont typeface="Arial" panose="020B0604020202020204" pitchFamily="34" charset="0"/>
              <a:buChar char="•"/>
            </a:pPr>
            <a:r>
              <a:rPr lang="en-CA" sz="2000" dirty="0" smtClean="0"/>
              <a:t>The complete training guide is now posted on </a:t>
            </a:r>
            <a:r>
              <a:rPr lang="en-CA" sz="2000" dirty="0" err="1" smtClean="0"/>
              <a:t>OneHealth</a:t>
            </a:r>
            <a:endParaRPr lang="en-CA" sz="2000" dirty="0" smtClean="0"/>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456094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Environmental Cleaning</a:t>
            </a:r>
          </a:p>
        </p:txBody>
      </p:sp>
      <p:sp>
        <p:nvSpPr>
          <p:cNvPr id="4" name="Slide Number Placeholder 3"/>
          <p:cNvSpPr>
            <a:spLocks noGrp="1"/>
          </p:cNvSpPr>
          <p:nvPr>
            <p:ph type="sldNum" sz="quarter" idx="12"/>
          </p:nvPr>
        </p:nvSpPr>
        <p:spPr/>
        <p:txBody>
          <a:bodyPr/>
          <a:lstStyle/>
          <a:p>
            <a:fld id="{C85163B1-B462-4D21-B067-D117512AAFD1}" type="slidenum">
              <a:rPr lang="en-CA" smtClean="0"/>
              <a:t>34</a:t>
            </a:fld>
            <a:endParaRPr lang="en-CA"/>
          </a:p>
        </p:txBody>
      </p:sp>
      <p:pic>
        <p:nvPicPr>
          <p:cNvPr id="5" name="Content Placeholder 4"/>
          <p:cNvPicPr>
            <a:picLocks noGrp="1" noChangeAspect="1"/>
          </p:cNvPicPr>
          <p:nvPr>
            <p:ph idx="1"/>
          </p:nvPr>
        </p:nvPicPr>
        <p:blipFill>
          <a:blip r:embed="rId2"/>
          <a:stretch>
            <a:fillRect/>
          </a:stretch>
        </p:blipFill>
        <p:spPr>
          <a:xfrm>
            <a:off x="4814584" y="1846263"/>
            <a:ext cx="5948833" cy="4309838"/>
          </a:xfrm>
          <a:prstGeom prst="rect">
            <a:avLst/>
          </a:prstGeom>
        </p:spPr>
      </p:pic>
      <p:sp>
        <p:nvSpPr>
          <p:cNvPr id="6" name="TextBox 5"/>
          <p:cNvSpPr txBox="1"/>
          <p:nvPr/>
        </p:nvSpPr>
        <p:spPr>
          <a:xfrm>
            <a:off x="875763" y="2833352"/>
            <a:ext cx="2627291" cy="1323439"/>
          </a:xfrm>
          <a:prstGeom prst="rect">
            <a:avLst/>
          </a:prstGeom>
          <a:noFill/>
        </p:spPr>
        <p:txBody>
          <a:bodyPr wrap="square" rtlCol="0">
            <a:spAutoFit/>
          </a:bodyPr>
          <a:lstStyle/>
          <a:p>
            <a:pPr marL="285750" indent="-285750">
              <a:buFont typeface="Arial" panose="020B0604020202020204" pitchFamily="34" charset="0"/>
              <a:buChar char="•"/>
            </a:pPr>
            <a:r>
              <a:rPr lang="en-CA" sz="2000" dirty="0" smtClean="0"/>
              <a:t>The Environmental Cleaning Training Guide can be found in this section</a:t>
            </a:r>
            <a:endParaRPr lang="en-CA" sz="2000" dirty="0"/>
          </a:p>
        </p:txBody>
      </p:sp>
    </p:spTree>
    <p:extLst>
      <p:ext uri="{BB962C8B-B14F-4D97-AF65-F5344CB8AC3E}">
        <p14:creationId xmlns:p14="http://schemas.microsoft.com/office/powerpoint/2010/main" val="11313516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Where can I find up-to-date information about COVID-19?</a:t>
            </a:r>
            <a:endParaRPr lang="en-CA" dirty="0"/>
          </a:p>
        </p:txBody>
      </p:sp>
      <p:sp>
        <p:nvSpPr>
          <p:cNvPr id="5" name="Content Placeholder 4"/>
          <p:cNvSpPr>
            <a:spLocks noGrp="1"/>
          </p:cNvSpPr>
          <p:nvPr>
            <p:ph idx="1"/>
          </p:nvPr>
        </p:nvSpPr>
        <p:spPr>
          <a:xfrm>
            <a:off x="1046831" y="2060145"/>
            <a:ext cx="10058400" cy="4023360"/>
          </a:xfrm>
        </p:spPr>
        <p:txBody>
          <a:bodyPr/>
          <a:lstStyle/>
          <a:p>
            <a:pPr marL="0" indent="0">
              <a:buNone/>
            </a:pPr>
            <a:r>
              <a:rPr lang="en-CA" dirty="0" smtClean="0"/>
              <a:t>Information on COVID-19 changes quickly and is updated frequently. For the most up-to-date information, visit one of the following websites:</a:t>
            </a:r>
          </a:p>
          <a:p>
            <a:pPr marL="0" indent="0">
              <a:buNone/>
            </a:pPr>
            <a:r>
              <a:rPr lang="en-CA" dirty="0" smtClean="0"/>
              <a:t>One Health Alberta – Coronavirus Page</a:t>
            </a:r>
          </a:p>
          <a:p>
            <a:pPr marL="0" indent="0">
              <a:buNone/>
            </a:pPr>
            <a:r>
              <a:rPr lang="en-CA" dirty="0" smtClean="0"/>
              <a:t>Alberta Health </a:t>
            </a:r>
            <a:r>
              <a:rPr lang="en-CA" dirty="0">
                <a:hlinkClick r:id="rId2"/>
              </a:rPr>
              <a:t>https://www.alberta.ca/coronavirus-info-for-albertans.aspx</a:t>
            </a:r>
            <a:endParaRPr lang="en-CA" dirty="0" smtClean="0"/>
          </a:p>
          <a:p>
            <a:pPr marL="0" indent="0">
              <a:buNone/>
            </a:pPr>
            <a:r>
              <a:rPr lang="en-CA" dirty="0" smtClean="0"/>
              <a:t>Alberta Health Services </a:t>
            </a:r>
            <a:r>
              <a:rPr lang="en-CA" dirty="0">
                <a:hlinkClick r:id="rId3"/>
              </a:rPr>
              <a:t>https://www.albertahealthservices.ca/topics/Page16944.aspx</a:t>
            </a:r>
            <a:endParaRPr lang="en-CA" dirty="0" smtClean="0"/>
          </a:p>
          <a:p>
            <a:pPr marL="0" indent="0">
              <a:buNone/>
            </a:pPr>
            <a:r>
              <a:rPr lang="en-CA" dirty="0" smtClean="0"/>
              <a:t>Pubic Health Agency of Canada </a:t>
            </a:r>
          </a:p>
          <a:p>
            <a:pPr marL="201168" lvl="1" indent="0">
              <a:buNone/>
            </a:pPr>
            <a:r>
              <a:rPr lang="en-CA" dirty="0" smtClean="0">
                <a:hlinkClick r:id="rId4"/>
              </a:rPr>
              <a:t>https://www.canada.ca/en/public-health/services/diseases/2019-novel-coronavirus-infection.html</a:t>
            </a:r>
            <a:endParaRPr lang="en-CA" dirty="0" smtClean="0"/>
          </a:p>
          <a:p>
            <a:pPr marL="0" indent="0">
              <a:buNone/>
            </a:pPr>
            <a:r>
              <a:rPr lang="en-CA" dirty="0" smtClean="0"/>
              <a:t>World Health Organization </a:t>
            </a:r>
            <a:r>
              <a:rPr lang="en-CA" dirty="0">
                <a:hlinkClick r:id="rId5"/>
              </a:rPr>
              <a:t>https://</a:t>
            </a:r>
            <a:r>
              <a:rPr lang="en-CA" dirty="0" smtClean="0">
                <a:hlinkClick r:id="rId5"/>
              </a:rPr>
              <a:t>www.who.int/emergencies/diseases/novel-coronavirus-2019</a:t>
            </a:r>
            <a:endParaRPr lang="en-CA" dirty="0" smtClean="0"/>
          </a:p>
          <a:p>
            <a:pPr marL="0" indent="0">
              <a:buNone/>
            </a:pPr>
            <a:r>
              <a:rPr lang="en-CA" dirty="0" smtClean="0"/>
              <a:t>Follow Canada’s </a:t>
            </a:r>
            <a:r>
              <a:rPr lang="en-CA" dirty="0"/>
              <a:t>Chief Public Health Officer, Dr. Theresa Tam, on Twitter at </a:t>
            </a:r>
            <a:r>
              <a:rPr lang="en-CA" dirty="0">
                <a:hlinkClick r:id="rId6"/>
              </a:rPr>
              <a:t>@</a:t>
            </a:r>
            <a:r>
              <a:rPr lang="en-CA" dirty="0" err="1" smtClean="0">
                <a:hlinkClick r:id="rId6"/>
              </a:rPr>
              <a:t>CPHO_Canada</a:t>
            </a:r>
            <a:endParaRPr lang="en-CA" dirty="0" smtClean="0"/>
          </a:p>
        </p:txBody>
      </p:sp>
    </p:spTree>
    <p:extLst>
      <p:ext uri="{BB962C8B-B14F-4D97-AF65-F5344CB8AC3E}">
        <p14:creationId xmlns:p14="http://schemas.microsoft.com/office/powerpoint/2010/main" val="35614575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Additional Resources for Long Term Care </a:t>
            </a:r>
            <a:endParaRPr lang="en-CA" dirty="0"/>
          </a:p>
        </p:txBody>
      </p:sp>
      <p:sp>
        <p:nvSpPr>
          <p:cNvPr id="3" name="Content Placeholder 2"/>
          <p:cNvSpPr>
            <a:spLocks noGrp="1"/>
          </p:cNvSpPr>
          <p:nvPr>
            <p:ph idx="1"/>
          </p:nvPr>
        </p:nvSpPr>
        <p:spPr>
          <a:xfrm>
            <a:off x="685800" y="1845734"/>
            <a:ext cx="11506200" cy="5888566"/>
          </a:xfrm>
        </p:spPr>
        <p:txBody>
          <a:bodyPr>
            <a:normAutofit/>
          </a:bodyPr>
          <a:lstStyle/>
          <a:p>
            <a:pPr marL="0" indent="0">
              <a:spcBef>
                <a:spcPts val="0"/>
              </a:spcBef>
              <a:spcAft>
                <a:spcPts val="0"/>
              </a:spcAft>
              <a:buNone/>
            </a:pPr>
            <a:r>
              <a:rPr lang="en-CA" sz="1600" dirty="0"/>
              <a:t>Alberta Health Services. (July 2020). Guidelines for Outbreak Prevention, Control and Management in Supportive Living and Home Living Sites: Applicable to Lodges, Retirement Residences &amp;  Designated Supportive Living Sites </a:t>
            </a:r>
          </a:p>
          <a:p>
            <a:pPr marL="0" indent="0">
              <a:spcBef>
                <a:spcPts val="0"/>
              </a:spcBef>
              <a:spcAft>
                <a:spcPts val="0"/>
              </a:spcAft>
            </a:pPr>
            <a:r>
              <a:rPr lang="en-CA" sz="1600" b="1" dirty="0"/>
              <a:t>Information for People Visiting  Residents and Patients during Pandemic</a:t>
            </a:r>
            <a:endParaRPr lang="en-CA" sz="1600" dirty="0"/>
          </a:p>
          <a:p>
            <a:pPr marL="0" indent="0">
              <a:spcBef>
                <a:spcPts val="0"/>
              </a:spcBef>
              <a:spcAft>
                <a:spcPts val="0"/>
              </a:spcAft>
            </a:pPr>
            <a:r>
              <a:rPr lang="en-CA" sz="1600" u="sng" dirty="0">
                <a:hlinkClick r:id="rId2"/>
              </a:rPr>
              <a:t>https://www.albertahealthservices.ca/assets/healthinfo/ipc/hi-ipc-covid19-infosht-visiting-pts-pandemic.pdf</a:t>
            </a:r>
            <a:r>
              <a:rPr lang="en-CA" sz="1600" dirty="0"/>
              <a:t> </a:t>
            </a:r>
          </a:p>
          <a:p>
            <a:pPr marL="0" indent="0">
              <a:spcBef>
                <a:spcPts val="0"/>
              </a:spcBef>
              <a:spcAft>
                <a:spcPts val="0"/>
              </a:spcAft>
            </a:pPr>
            <a:endParaRPr lang="en-CA" sz="1600" dirty="0" smtClean="0"/>
          </a:p>
          <a:p>
            <a:pPr marL="0" indent="0">
              <a:spcBef>
                <a:spcPts val="0"/>
              </a:spcBef>
              <a:spcAft>
                <a:spcPts val="0"/>
              </a:spcAft>
            </a:pPr>
            <a:r>
              <a:rPr lang="en-CA" sz="1600" dirty="0" smtClean="0"/>
              <a:t>BCCDC Infection Prevention and Control for Novel Coronavirus (COVID-19): Interim Guidance for Long Term Care and Assisted Living Facilities  </a:t>
            </a:r>
            <a:r>
              <a:rPr lang="en-CA" sz="1600" dirty="0" smtClean="0">
                <a:hlinkClick r:id="rId3"/>
              </a:rPr>
              <a:t>http://www.bccdc.ca/Health-Info-Site/Documents/COVID19_LongTermCareAssistedLiving.pdf</a:t>
            </a:r>
            <a:r>
              <a:rPr lang="en-CA" sz="1600" dirty="0" smtClean="0"/>
              <a:t> </a:t>
            </a:r>
          </a:p>
          <a:p>
            <a:pPr marL="0" indent="0">
              <a:spcBef>
                <a:spcPts val="0"/>
              </a:spcBef>
              <a:spcAft>
                <a:spcPts val="0"/>
              </a:spcAft>
            </a:pPr>
            <a:r>
              <a:rPr lang="en-CA" sz="1600" dirty="0"/>
              <a:t> </a:t>
            </a:r>
          </a:p>
          <a:p>
            <a:pPr marL="0" indent="0">
              <a:spcBef>
                <a:spcPts val="0"/>
              </a:spcBef>
              <a:spcAft>
                <a:spcPts val="0"/>
              </a:spcAft>
            </a:pPr>
            <a:r>
              <a:rPr lang="en-CA" sz="1600" b="1" dirty="0"/>
              <a:t>Visitor and Volunteer Screening Questionnaire</a:t>
            </a:r>
            <a:endParaRPr lang="en-CA" sz="1600" dirty="0"/>
          </a:p>
          <a:p>
            <a:pPr marL="0" indent="0">
              <a:spcBef>
                <a:spcPts val="0"/>
              </a:spcBef>
              <a:spcAft>
                <a:spcPts val="0"/>
              </a:spcAft>
            </a:pPr>
            <a:r>
              <a:rPr lang="en-CA" sz="1600" u="sng" dirty="0">
                <a:hlinkClick r:id="rId4"/>
              </a:rPr>
              <a:t>https://www.albertahealthservices.ca/assets/info/ppih/if-ppih-visitor-guidance-continuing-care-and-congregate-living.pdf</a:t>
            </a:r>
            <a:r>
              <a:rPr lang="en-CA" sz="1600" dirty="0"/>
              <a:t> </a:t>
            </a:r>
          </a:p>
          <a:p>
            <a:pPr marL="0" indent="0">
              <a:spcBef>
                <a:spcPts val="0"/>
              </a:spcBef>
              <a:spcAft>
                <a:spcPts val="0"/>
              </a:spcAft>
            </a:pPr>
            <a:r>
              <a:rPr lang="en-CA" sz="1600" dirty="0"/>
              <a:t> </a:t>
            </a:r>
          </a:p>
          <a:p>
            <a:pPr marL="0" indent="0">
              <a:spcBef>
                <a:spcPts val="0"/>
              </a:spcBef>
              <a:spcAft>
                <a:spcPts val="0"/>
              </a:spcAft>
            </a:pPr>
            <a:r>
              <a:rPr lang="en-CA" sz="1600" b="1" dirty="0"/>
              <a:t>Poster –</a:t>
            </a:r>
            <a:r>
              <a:rPr lang="en-CA" sz="1600" dirty="0"/>
              <a:t> </a:t>
            </a:r>
            <a:r>
              <a:rPr lang="en-CA" sz="1600" b="1" dirty="0"/>
              <a:t>Congregate Living Settings /Continuing Care</a:t>
            </a:r>
            <a:endParaRPr lang="en-CA" sz="1600" dirty="0"/>
          </a:p>
          <a:p>
            <a:pPr marL="0" indent="0">
              <a:spcBef>
                <a:spcPts val="0"/>
              </a:spcBef>
              <a:spcAft>
                <a:spcPts val="0"/>
              </a:spcAft>
            </a:pPr>
            <a:r>
              <a:rPr lang="en-CA" sz="1600" u="sng" dirty="0">
                <a:hlinkClick r:id="rId5"/>
              </a:rPr>
              <a:t>https://www.albertahealthservices.ca/assets/info/ppih/if-ppih-covid-19-translated-congregate-living-settings.pdf</a:t>
            </a:r>
            <a:r>
              <a:rPr lang="en-CA" sz="1600" dirty="0"/>
              <a:t> </a:t>
            </a:r>
          </a:p>
          <a:p>
            <a:pPr marL="0" indent="0">
              <a:spcBef>
                <a:spcPts val="0"/>
              </a:spcBef>
              <a:spcAft>
                <a:spcPts val="0"/>
              </a:spcAft>
            </a:pPr>
            <a:r>
              <a:rPr lang="en-CA" sz="1600" dirty="0"/>
              <a:t> </a:t>
            </a:r>
          </a:p>
          <a:p>
            <a:pPr marL="0" indent="0">
              <a:spcBef>
                <a:spcPts val="0"/>
              </a:spcBef>
              <a:spcAft>
                <a:spcPts val="0"/>
              </a:spcAft>
            </a:pPr>
            <a:r>
              <a:rPr lang="en-CA" sz="1600" b="1" dirty="0"/>
              <a:t>Poster – Visitor Alert</a:t>
            </a:r>
            <a:endParaRPr lang="en-CA" sz="1600" dirty="0"/>
          </a:p>
          <a:p>
            <a:pPr marL="0" indent="0">
              <a:spcBef>
                <a:spcPts val="0"/>
              </a:spcBef>
              <a:spcAft>
                <a:spcPts val="0"/>
              </a:spcAft>
            </a:pPr>
            <a:r>
              <a:rPr lang="en-CA" sz="1600" u="sng" dirty="0">
                <a:hlinkClick r:id="rId6"/>
              </a:rPr>
              <a:t>https://www.albertahealthservices.ca/assets/info/ppih/if-ppih-covid-community-facility-poster.pdf</a:t>
            </a:r>
            <a:r>
              <a:rPr lang="en-CA" sz="1600" dirty="0"/>
              <a:t> </a:t>
            </a:r>
          </a:p>
          <a:p>
            <a:pPr marL="0" indent="0">
              <a:spcBef>
                <a:spcPts val="0"/>
              </a:spcBef>
              <a:spcAft>
                <a:spcPts val="0"/>
              </a:spcAft>
            </a:pPr>
            <a:r>
              <a:rPr lang="en-CA" sz="1600" dirty="0"/>
              <a:t> </a:t>
            </a:r>
          </a:p>
          <a:p>
            <a:pPr marL="0" indent="0">
              <a:spcBef>
                <a:spcPts val="0"/>
              </a:spcBef>
              <a:spcAft>
                <a:spcPts val="0"/>
              </a:spcAft>
            </a:pPr>
            <a:r>
              <a:rPr lang="en-CA" sz="1600" dirty="0" smtClean="0"/>
              <a:t>There </a:t>
            </a:r>
            <a:r>
              <a:rPr lang="en-CA" sz="1600" dirty="0"/>
              <a:t>is also information at this link for </a:t>
            </a:r>
            <a:r>
              <a:rPr lang="en-CA" sz="1600" b="1" dirty="0"/>
              <a:t>visiting people in the hospital</a:t>
            </a:r>
            <a:r>
              <a:rPr lang="en-CA" sz="1600" dirty="0"/>
              <a:t>: </a:t>
            </a:r>
            <a:r>
              <a:rPr lang="en-CA" sz="1600" u="sng" dirty="0">
                <a:hlinkClick r:id="rId7"/>
              </a:rPr>
              <a:t>https://www.albertahealthservices.ca/topics/Page17001.aspx#hospital</a:t>
            </a:r>
            <a:r>
              <a:rPr lang="en-CA" sz="1600" dirty="0"/>
              <a:t> </a:t>
            </a:r>
          </a:p>
          <a:p>
            <a:r>
              <a:rPr lang="en-CA" sz="2600" dirty="0"/>
              <a:t> </a:t>
            </a:r>
          </a:p>
          <a:p>
            <a:pPr marL="0" indent="0">
              <a:buNone/>
            </a:pPr>
            <a:endParaRPr lang="en-CA" dirty="0"/>
          </a:p>
        </p:txBody>
      </p:sp>
    </p:spTree>
    <p:extLst>
      <p:ext uri="{BB962C8B-B14F-4D97-AF65-F5344CB8AC3E}">
        <p14:creationId xmlns:p14="http://schemas.microsoft.com/office/powerpoint/2010/main" val="1734613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sp>
        <p:nvSpPr>
          <p:cNvPr id="4" name="Rectangle 3"/>
          <p:cNvSpPr/>
          <p:nvPr/>
        </p:nvSpPr>
        <p:spPr>
          <a:xfrm>
            <a:off x="3433416" y="2967335"/>
            <a:ext cx="5325177" cy="1323439"/>
          </a:xfrm>
          <a:prstGeom prst="rect">
            <a:avLst/>
          </a:prstGeom>
          <a:noFill/>
        </p:spPr>
        <p:txBody>
          <a:bodyPr wrap="none" lIns="91440" tIns="45720" rIns="91440" bIns="45720">
            <a:spAutoFit/>
          </a:bodyPr>
          <a:lstStyle/>
          <a:p>
            <a:pPr algn="ctr"/>
            <a:r>
              <a:rPr lang="en-US" sz="8000" dirty="0" smtClean="0">
                <a:ln w="0"/>
                <a:solidFill>
                  <a:schemeClr val="accent1"/>
                </a:solidFill>
                <a:effectLst>
                  <a:outerShdw blurRad="38100" dist="25400" dir="5400000" algn="ctr" rotWithShape="0">
                    <a:srgbClr val="6E747A">
                      <a:alpha val="43000"/>
                    </a:srgbClr>
                  </a:outerShdw>
                </a:effectLst>
              </a:rPr>
              <a:t>Questions??</a:t>
            </a:r>
            <a:endParaRPr lang="en-US" sz="80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573880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long does the virus survive on surfaces?</a:t>
            </a:r>
            <a:endParaRPr lang="en-CA" dirty="0"/>
          </a:p>
        </p:txBody>
      </p:sp>
      <p:sp>
        <p:nvSpPr>
          <p:cNvPr id="3" name="Content Placeholder 2"/>
          <p:cNvSpPr>
            <a:spLocks noGrp="1"/>
          </p:cNvSpPr>
          <p:nvPr>
            <p:ph idx="1"/>
          </p:nvPr>
        </p:nvSpPr>
        <p:spPr/>
        <p:txBody>
          <a:bodyPr>
            <a:normAutofit/>
          </a:bodyPr>
          <a:lstStyle/>
          <a:p>
            <a:pPr marL="261938" indent="-180975">
              <a:buFont typeface="Arial" panose="020B0604020202020204" pitchFamily="34" charset="0"/>
              <a:buChar char="•"/>
            </a:pPr>
            <a:r>
              <a:rPr lang="en-CA" sz="2400" dirty="0"/>
              <a:t>It is not certain how long </a:t>
            </a:r>
            <a:r>
              <a:rPr lang="en-CA" sz="2400" dirty="0" smtClean="0"/>
              <a:t>this </a:t>
            </a:r>
            <a:r>
              <a:rPr lang="en-CA" sz="2400" dirty="0"/>
              <a:t>virus </a:t>
            </a:r>
            <a:r>
              <a:rPr lang="en-CA" sz="2400" dirty="0" smtClean="0"/>
              <a:t>survives </a:t>
            </a:r>
            <a:r>
              <a:rPr lang="en-CA" sz="2400" dirty="0"/>
              <a:t>on surfaces, but it seems to behave like other coronaviruses. </a:t>
            </a:r>
            <a:endParaRPr lang="en-CA" sz="2400" dirty="0" smtClean="0"/>
          </a:p>
          <a:p>
            <a:pPr marL="261938" indent="-180975">
              <a:buFont typeface="Arial" panose="020B0604020202020204" pitchFamily="34" charset="0"/>
              <a:buChar char="•"/>
            </a:pPr>
            <a:r>
              <a:rPr lang="en-CA" sz="2400" dirty="0" smtClean="0"/>
              <a:t>Studies </a:t>
            </a:r>
            <a:r>
              <a:rPr lang="en-CA" sz="2400" dirty="0"/>
              <a:t>suggest that coronaviruses (including preliminary information on the COVID-19 virus) may persist on surfaces for a </a:t>
            </a:r>
            <a:r>
              <a:rPr lang="en-CA" sz="2400" b="1" dirty="0"/>
              <a:t>few hours or up to several </a:t>
            </a:r>
            <a:r>
              <a:rPr lang="en-CA" sz="2400" b="1" dirty="0" smtClean="0"/>
              <a:t>days</a:t>
            </a:r>
            <a:r>
              <a:rPr lang="en-CA" sz="2400" dirty="0" smtClean="0"/>
              <a:t>. </a:t>
            </a:r>
            <a:endParaRPr lang="en-CA" sz="2400" dirty="0"/>
          </a:p>
          <a:p>
            <a:pPr marL="80963" indent="0">
              <a:buNone/>
            </a:pPr>
            <a:r>
              <a:rPr lang="en-CA" sz="2400" dirty="0" smtClean="0"/>
              <a:t>This is dependent on:</a:t>
            </a:r>
          </a:p>
          <a:p>
            <a:pPr marL="554546" lvl="1" indent="-180975">
              <a:buFont typeface="Arial" panose="020B0604020202020204" pitchFamily="34" charset="0"/>
              <a:buChar char="•"/>
            </a:pPr>
            <a:r>
              <a:rPr lang="en-CA" sz="2000" dirty="0" smtClean="0"/>
              <a:t>Surface type</a:t>
            </a:r>
          </a:p>
          <a:p>
            <a:pPr marL="554546" lvl="1" indent="-180975">
              <a:buFont typeface="Arial" panose="020B0604020202020204" pitchFamily="34" charset="0"/>
              <a:buChar char="•"/>
            </a:pPr>
            <a:r>
              <a:rPr lang="en-CA" sz="2000" dirty="0" smtClean="0"/>
              <a:t>Temperature </a:t>
            </a:r>
          </a:p>
          <a:p>
            <a:pPr marL="554546" lvl="1" indent="-180975">
              <a:buFont typeface="Arial" panose="020B0604020202020204" pitchFamily="34" charset="0"/>
              <a:buChar char="•"/>
            </a:pPr>
            <a:r>
              <a:rPr lang="en-CA" sz="2000" dirty="0" smtClean="0"/>
              <a:t>Humidity</a:t>
            </a:r>
          </a:p>
          <a:p>
            <a:pPr marL="261938" indent="-180975">
              <a:buFont typeface="Arial" panose="020B0604020202020204" pitchFamily="34" charset="0"/>
              <a:buChar char="•"/>
            </a:pPr>
            <a:r>
              <a:rPr lang="en-CA" sz="2200" dirty="0" smtClean="0"/>
              <a:t>If you think a surface may be contaminated easy or is know to be contaminated, clean then disinfect it frequently</a:t>
            </a:r>
            <a:endParaRPr lang="en-CA" sz="2200" dirty="0"/>
          </a:p>
        </p:txBody>
      </p:sp>
      <p:sp>
        <p:nvSpPr>
          <p:cNvPr id="4" name="TextBox 3"/>
          <p:cNvSpPr txBox="1"/>
          <p:nvPr/>
        </p:nvSpPr>
        <p:spPr>
          <a:xfrm>
            <a:off x="1097280" y="5866719"/>
            <a:ext cx="936368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smtClean="0">
                <a:ln>
                  <a:noFill/>
                </a:ln>
                <a:solidFill>
                  <a:srgbClr val="000000"/>
                </a:solidFill>
                <a:effectLst/>
                <a:uLnTx/>
                <a:uFillTx/>
                <a:latin typeface="Calibri" panose="020F0502020204030204"/>
                <a:ea typeface="+mn-ea"/>
                <a:cs typeface="+mn-cs"/>
              </a:rPr>
              <a:t>Reference: World Health Organization (March 9, 2020). </a:t>
            </a:r>
            <a:r>
              <a:rPr kumimoji="0" lang="en-CA" sz="1200" b="0" i="0" u="none" strike="noStrike" kern="1200" cap="none" spc="0" normalizeH="0" baseline="0" noProof="0" dirty="0">
                <a:ln>
                  <a:noFill/>
                </a:ln>
                <a:solidFill>
                  <a:srgbClr val="000000"/>
                </a:solidFill>
                <a:effectLst/>
                <a:uLnTx/>
                <a:uFillTx/>
                <a:latin typeface="Calibri" panose="020F0502020204030204"/>
                <a:ea typeface="+mn-ea"/>
                <a:cs typeface="+mn-cs"/>
              </a:rPr>
              <a:t>Q&amp;A on coronaviruses (COVID-19</a:t>
            </a:r>
            <a:r>
              <a:rPr kumimoji="0" lang="en-CA" sz="1200" b="0" i="0" u="none" strike="noStrike" kern="1200" cap="none" spc="0" normalizeH="0" baseline="0" noProof="0" dirty="0" smtClean="0">
                <a:ln>
                  <a:noFill/>
                </a:ln>
                <a:solidFill>
                  <a:srgbClr val="000000"/>
                </a:solidFill>
                <a:effectLst/>
                <a:uLnTx/>
                <a:uFillTx/>
                <a:latin typeface="Calibri" panose="020F0502020204030204"/>
                <a:ea typeface="+mn-ea"/>
                <a:cs typeface="+mn-cs"/>
              </a:rPr>
              <a:t>). Retrieved from https</a:t>
            </a:r>
            <a:r>
              <a:rPr kumimoji="0" lang="en-CA" sz="1200" b="0" i="0"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en-CA" sz="1200" b="0" i="0" u="none" strike="noStrike" kern="1200" cap="none" spc="0" normalizeH="0" baseline="0" noProof="0" dirty="0" smtClean="0">
                <a:ln>
                  <a:noFill/>
                </a:ln>
                <a:solidFill>
                  <a:srgbClr val="000000"/>
                </a:solidFill>
                <a:effectLst/>
                <a:uLnTx/>
                <a:uFillTx/>
                <a:latin typeface="Calibri" panose="020F0502020204030204"/>
                <a:ea typeface="+mn-ea"/>
                <a:cs typeface="+mn-cs"/>
              </a:rPr>
              <a:t>www.who.int/news-room/q-a-detail/q-a-coronaviruses</a:t>
            </a:r>
            <a:endParaRPr kumimoji="0" lang="en-CA"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6848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67553"/>
            <a:ext cx="10058400" cy="1450757"/>
          </a:xfrm>
        </p:spPr>
        <p:txBody>
          <a:bodyPr/>
          <a:lstStyle/>
          <a:p>
            <a:r>
              <a:rPr lang="en-CA" dirty="0" smtClean="0"/>
              <a:t>Developing an Environmental Cleaning and Disinfection Program</a:t>
            </a:r>
            <a:endParaRPr lang="en-CA" dirty="0"/>
          </a:p>
        </p:txBody>
      </p:sp>
      <p:sp>
        <p:nvSpPr>
          <p:cNvPr id="3" name="Content Placeholder 2"/>
          <p:cNvSpPr>
            <a:spLocks noGrp="1"/>
          </p:cNvSpPr>
          <p:nvPr>
            <p:ph idx="1"/>
          </p:nvPr>
        </p:nvSpPr>
        <p:spPr>
          <a:xfrm>
            <a:off x="1097280" y="1718310"/>
            <a:ext cx="10058400" cy="4834890"/>
          </a:xfrm>
        </p:spPr>
        <p:txBody>
          <a:bodyPr>
            <a:noAutofit/>
          </a:bodyPr>
          <a:lstStyle/>
          <a:p>
            <a:pPr marL="179387" indent="0">
              <a:buNone/>
            </a:pPr>
            <a:r>
              <a:rPr lang="en-CA" sz="1800" dirty="0" smtClean="0"/>
              <a:t>An environmental cleaning program describes the set of policies, procedures and interventions in which to ensure consistent cleaning and disinfection within a facility</a:t>
            </a:r>
          </a:p>
          <a:p>
            <a:pPr marL="628650" indent="-361950">
              <a:buFont typeface="Arial" panose="020B0604020202020204" pitchFamily="34" charset="0"/>
              <a:buChar char="•"/>
            </a:pPr>
            <a:r>
              <a:rPr lang="en-CA" sz="1800" dirty="0" smtClean="0"/>
              <a:t>Identification of Equipment and General Patient Areas </a:t>
            </a:r>
          </a:p>
          <a:p>
            <a:pPr marL="628650" indent="-361950">
              <a:buFont typeface="Arial" panose="020B0604020202020204" pitchFamily="34" charset="0"/>
              <a:buChar char="•"/>
            </a:pPr>
            <a:r>
              <a:rPr lang="en-CA" sz="1800" dirty="0" smtClean="0"/>
              <a:t>Supplies and equipment for environmental cleaning</a:t>
            </a:r>
          </a:p>
          <a:p>
            <a:pPr marL="811530" lvl="2" indent="-361950">
              <a:buFont typeface="Arial" panose="020B0604020202020204" pitchFamily="34" charset="0"/>
              <a:buChar char="•"/>
            </a:pPr>
            <a:r>
              <a:rPr lang="en-CA" sz="1800" dirty="0" smtClean="0"/>
              <a:t>Cleaning and disinfection products, mops, brooms, vacuums, and cloths</a:t>
            </a:r>
          </a:p>
          <a:p>
            <a:pPr marL="628650" indent="-361950">
              <a:buFont typeface="Arial" panose="020B0604020202020204" pitchFamily="34" charset="0"/>
              <a:buChar char="•"/>
            </a:pPr>
            <a:r>
              <a:rPr lang="en-CA" sz="1800" dirty="0" smtClean="0"/>
              <a:t>General cleaning techniques for all equipment and areas</a:t>
            </a:r>
          </a:p>
          <a:p>
            <a:pPr marL="628650" indent="-361950">
              <a:buFont typeface="Arial" panose="020B0604020202020204" pitchFamily="34" charset="0"/>
              <a:buChar char="•"/>
            </a:pPr>
            <a:r>
              <a:rPr lang="en-CA" sz="1800" dirty="0" smtClean="0"/>
              <a:t>Personal Protective Equipment required (based on manufacturer’s or additional precautions)</a:t>
            </a:r>
          </a:p>
          <a:p>
            <a:pPr marL="628650" indent="-361950">
              <a:buFont typeface="Arial" panose="020B0604020202020204" pitchFamily="34" charset="0"/>
              <a:buChar char="•"/>
            </a:pPr>
            <a:r>
              <a:rPr lang="en-CA" sz="1800" dirty="0" smtClean="0"/>
              <a:t>Person/Staff Responsible </a:t>
            </a:r>
          </a:p>
          <a:p>
            <a:pPr marL="628650" indent="-361950">
              <a:buFont typeface="Arial" panose="020B0604020202020204" pitchFamily="34" charset="0"/>
              <a:buChar char="•"/>
            </a:pPr>
            <a:r>
              <a:rPr lang="en-CA" sz="1800" dirty="0" smtClean="0"/>
              <a:t>Determine minimum cleaning  frequency</a:t>
            </a:r>
          </a:p>
          <a:p>
            <a:pPr marL="266700" indent="0">
              <a:buNone/>
            </a:pPr>
            <a:r>
              <a:rPr lang="en-CA" sz="1800" dirty="0" smtClean="0"/>
              <a:t>Develop templates for records to verify completion</a:t>
            </a:r>
          </a:p>
          <a:p>
            <a:pPr marL="628650" indent="-361950">
              <a:buFont typeface="Arial" panose="020B0604020202020204" pitchFamily="34" charset="0"/>
              <a:buChar char="•"/>
            </a:pPr>
            <a:r>
              <a:rPr lang="en-CA" sz="1800" dirty="0"/>
              <a:t>Ensure provide training to all cleaning staff on how to implement the Cleaning and Disinfection program based on the standards and </a:t>
            </a:r>
            <a:r>
              <a:rPr lang="en-CA" sz="1800" dirty="0" smtClean="0"/>
              <a:t>protocols set.</a:t>
            </a:r>
            <a:endParaRPr lang="en-CA" sz="1800" dirty="0"/>
          </a:p>
          <a:p>
            <a:pPr marL="628650" indent="-361950">
              <a:buFont typeface="Arial" panose="020B0604020202020204" pitchFamily="34" charset="0"/>
              <a:buChar char="•"/>
            </a:pPr>
            <a:endParaRPr lang="en-CA" sz="1600" dirty="0" smtClean="0"/>
          </a:p>
        </p:txBody>
      </p:sp>
    </p:spTree>
    <p:extLst>
      <p:ext uri="{BB962C8B-B14F-4D97-AF65-F5344CB8AC3E}">
        <p14:creationId xmlns:p14="http://schemas.microsoft.com/office/powerpoint/2010/main" val="4218499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Facility Specific Standards and Protocols</a:t>
            </a:r>
            <a:endParaRPr lang="en-CA" dirty="0"/>
          </a:p>
        </p:txBody>
      </p:sp>
      <p:sp>
        <p:nvSpPr>
          <p:cNvPr id="3" name="Content Placeholder 2"/>
          <p:cNvSpPr>
            <a:spLocks noGrp="1"/>
          </p:cNvSpPr>
          <p:nvPr>
            <p:ph idx="1"/>
          </p:nvPr>
        </p:nvSpPr>
        <p:spPr>
          <a:xfrm>
            <a:off x="956491" y="2226734"/>
            <a:ext cx="10339977" cy="3655180"/>
          </a:xfrm>
        </p:spPr>
        <p:txBody>
          <a:bodyPr>
            <a:normAutofit fontScale="92500" lnSpcReduction="20000"/>
          </a:bodyPr>
          <a:lstStyle/>
          <a:p>
            <a:pPr marL="457200" indent="-457200">
              <a:buFont typeface="+mj-lt"/>
              <a:buAutoNum type="alphaLcPeriod"/>
            </a:pPr>
            <a:r>
              <a:rPr lang="en-CA" dirty="0" smtClean="0"/>
              <a:t>Define </a:t>
            </a:r>
            <a:r>
              <a:rPr lang="en-CA" dirty="0"/>
              <a:t>roles and responsibilities (e.g. the assignment of cleaning tasks/specific equipment) </a:t>
            </a:r>
            <a:r>
              <a:rPr lang="en-CA" dirty="0" smtClean="0"/>
              <a:t>for a specific </a:t>
            </a:r>
            <a:r>
              <a:rPr lang="en-CA" dirty="0"/>
              <a:t>area</a:t>
            </a:r>
            <a:r>
              <a:rPr lang="en-CA" dirty="0" smtClean="0"/>
              <a:t>.</a:t>
            </a:r>
          </a:p>
          <a:p>
            <a:pPr marL="457200" indent="-457200">
              <a:buFont typeface="+mj-lt"/>
              <a:buAutoNum type="alphaLcPeriod"/>
            </a:pPr>
            <a:r>
              <a:rPr lang="en-CA" dirty="0" smtClean="0"/>
              <a:t>Ensure </a:t>
            </a:r>
            <a:r>
              <a:rPr lang="en-CA" dirty="0"/>
              <a:t>non-environmental services cleaning staff have necessary supplies (e.g. ready-to-use disinfectant wipes, pre-mixed disinfectant solution, buckets, and cloths) to perform urgent cleaning tasks after hours. </a:t>
            </a:r>
            <a:endParaRPr lang="en-CA" dirty="0" smtClean="0"/>
          </a:p>
          <a:p>
            <a:pPr marL="457200" indent="-457200">
              <a:buFont typeface="+mj-lt"/>
              <a:buAutoNum type="alphaLcPeriod"/>
            </a:pPr>
            <a:r>
              <a:rPr lang="en-CA" dirty="0" smtClean="0"/>
              <a:t>Define </a:t>
            </a:r>
            <a:r>
              <a:rPr lang="en-CA" dirty="0"/>
              <a:t>regular cleaning and disinfection tasks and those performed on an </a:t>
            </a:r>
            <a:r>
              <a:rPr lang="en-CA" dirty="0" smtClean="0"/>
              <a:t>as needed </a:t>
            </a:r>
            <a:r>
              <a:rPr lang="en-CA" dirty="0"/>
              <a:t>basis. </a:t>
            </a:r>
            <a:endParaRPr lang="en-CA" dirty="0" smtClean="0"/>
          </a:p>
          <a:p>
            <a:pPr marL="457200" indent="-457200">
              <a:buFont typeface="+mj-lt"/>
              <a:buAutoNum type="alphaLcPeriod"/>
            </a:pPr>
            <a:r>
              <a:rPr lang="en-CA" dirty="0" smtClean="0"/>
              <a:t>Include </a:t>
            </a:r>
            <a:r>
              <a:rPr lang="en-CA" dirty="0"/>
              <a:t>a method to differentiate clean items from soiled items. </a:t>
            </a:r>
          </a:p>
          <a:p>
            <a:pPr marL="457200" indent="-457200">
              <a:buFont typeface="+mj-lt"/>
              <a:buAutoNum type="alphaLcPeriod"/>
            </a:pPr>
            <a:r>
              <a:rPr lang="en-CA" dirty="0" smtClean="0"/>
              <a:t>Designate </a:t>
            </a:r>
            <a:r>
              <a:rPr lang="en-CA" dirty="0"/>
              <a:t>separate areas for handling/storing clean and soiled items</a:t>
            </a:r>
            <a:r>
              <a:rPr lang="en-CA" dirty="0" smtClean="0"/>
              <a:t>.</a:t>
            </a:r>
          </a:p>
          <a:p>
            <a:pPr marL="457200" indent="-457200">
              <a:buFont typeface="+mj-lt"/>
              <a:buAutoNum type="alphaLcPeriod"/>
            </a:pPr>
            <a:r>
              <a:rPr lang="en-CA" dirty="0" smtClean="0"/>
              <a:t>Choose </a:t>
            </a:r>
            <a:r>
              <a:rPr lang="en-CA" dirty="0"/>
              <a:t>cleanable materials and finishes that are smooth, non-porous, water resistant, durable, and compatible with </a:t>
            </a:r>
            <a:r>
              <a:rPr lang="en-CA" dirty="0" smtClean="0"/>
              <a:t>facility cleaning </a:t>
            </a:r>
            <a:r>
              <a:rPr lang="en-CA" dirty="0"/>
              <a:t>and disinfection products</a:t>
            </a:r>
            <a:r>
              <a:rPr lang="en-CA" dirty="0" smtClean="0"/>
              <a:t>.</a:t>
            </a:r>
          </a:p>
          <a:p>
            <a:pPr marL="457200" indent="-457200">
              <a:buFont typeface="+mj-lt"/>
              <a:buAutoNum type="alphaLcPeriod"/>
            </a:pPr>
            <a:r>
              <a:rPr lang="en-CA" dirty="0" smtClean="0"/>
              <a:t>Include </a:t>
            </a:r>
            <a:r>
              <a:rPr lang="en-CA" dirty="0"/>
              <a:t>a process for identifying and reporting damaged (e.g. scratched, chipped, or torn) surfaces that impair effective cleaning and removing them from service. </a:t>
            </a:r>
            <a:endParaRPr lang="en-CA" dirty="0" smtClean="0"/>
          </a:p>
        </p:txBody>
      </p:sp>
    </p:spTree>
    <p:extLst>
      <p:ext uri="{BB962C8B-B14F-4D97-AF65-F5344CB8AC3E}">
        <p14:creationId xmlns:p14="http://schemas.microsoft.com/office/powerpoint/2010/main" val="1137419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Factors that impact recommended cleaning frequencies </a:t>
            </a:r>
          </a:p>
        </p:txBody>
      </p:sp>
      <p:sp>
        <p:nvSpPr>
          <p:cNvPr id="3" name="Content Placeholder 2"/>
          <p:cNvSpPr>
            <a:spLocks noGrp="1"/>
          </p:cNvSpPr>
          <p:nvPr>
            <p:ph idx="1"/>
          </p:nvPr>
        </p:nvSpPr>
        <p:spPr>
          <a:xfrm>
            <a:off x="1097280" y="1845734"/>
            <a:ext cx="10058400" cy="4402666"/>
          </a:xfrm>
        </p:spPr>
        <p:txBody>
          <a:bodyPr>
            <a:noAutofit/>
          </a:bodyPr>
          <a:lstStyle/>
          <a:p>
            <a:pPr marL="457200" indent="-457200">
              <a:buFont typeface="+mj-lt"/>
              <a:buAutoNum type="alphaLcPeriod"/>
            </a:pPr>
            <a:r>
              <a:rPr lang="en-CA" sz="2200" dirty="0" smtClean="0"/>
              <a:t>Frequency </a:t>
            </a:r>
            <a:r>
              <a:rPr lang="en-CA" sz="2200" dirty="0"/>
              <a:t>of </a:t>
            </a:r>
            <a:r>
              <a:rPr lang="en-CA" sz="2200" dirty="0" smtClean="0"/>
              <a:t>touch</a:t>
            </a:r>
          </a:p>
          <a:p>
            <a:pPr marL="457200" indent="-457200">
              <a:buFont typeface="+mj-lt"/>
              <a:buAutoNum type="alphaLcPeriod"/>
            </a:pPr>
            <a:r>
              <a:rPr lang="en-CA" sz="2200" dirty="0" smtClean="0"/>
              <a:t>Likelihood </a:t>
            </a:r>
            <a:r>
              <a:rPr lang="en-CA" sz="2200" dirty="0"/>
              <a:t>of contamination based on usual or expected activities </a:t>
            </a:r>
            <a:endParaRPr lang="en-CA" sz="2200" dirty="0" smtClean="0"/>
          </a:p>
          <a:p>
            <a:pPr marL="457200" indent="-457200">
              <a:buFont typeface="+mj-lt"/>
              <a:buAutoNum type="alphaLcPeriod"/>
            </a:pPr>
            <a:r>
              <a:rPr lang="en-CA" sz="2200" dirty="0" smtClean="0"/>
              <a:t>Patient population.</a:t>
            </a:r>
          </a:p>
          <a:p>
            <a:pPr marL="749808" lvl="1" indent="-457200">
              <a:buFont typeface="Arial" panose="020B0604020202020204" pitchFamily="34" charset="0"/>
              <a:buChar char="•"/>
            </a:pPr>
            <a:r>
              <a:rPr lang="en-CA" sz="2000" dirty="0" smtClean="0"/>
              <a:t>Areas </a:t>
            </a:r>
            <a:r>
              <a:rPr lang="en-CA" sz="2000" dirty="0"/>
              <a:t>are classified as very high, high, moderate, and low risk depending on patient population, </a:t>
            </a:r>
            <a:r>
              <a:rPr lang="en-CA" sz="2000" dirty="0" smtClean="0"/>
              <a:t>activities </a:t>
            </a:r>
            <a:r>
              <a:rPr lang="en-CA" sz="2000" dirty="0"/>
              <a:t>being performed </a:t>
            </a:r>
            <a:r>
              <a:rPr lang="en-CA" sz="2000" dirty="0" smtClean="0"/>
              <a:t>and microbial </a:t>
            </a:r>
            <a:r>
              <a:rPr lang="en-CA" sz="2000" dirty="0"/>
              <a:t>load. </a:t>
            </a:r>
            <a:endParaRPr lang="en-CA" sz="2000" dirty="0" smtClean="0"/>
          </a:p>
          <a:p>
            <a:pPr marL="457200" indent="-457200">
              <a:buFont typeface="+mj-lt"/>
              <a:buAutoNum type="alphaLcPeriod"/>
            </a:pPr>
            <a:r>
              <a:rPr lang="en-CA" sz="2200" dirty="0" smtClean="0"/>
              <a:t>Level </a:t>
            </a:r>
            <a:r>
              <a:rPr lang="en-CA" sz="2200" dirty="0"/>
              <a:t>of communicable disease activity (e.g. outbreak</a:t>
            </a:r>
            <a:r>
              <a:rPr lang="en-CA" sz="2200" dirty="0" smtClean="0"/>
              <a:t>):</a:t>
            </a:r>
          </a:p>
          <a:p>
            <a:pPr marL="749808" lvl="1" indent="-457200">
              <a:buFont typeface="Arial" panose="020B0604020202020204" pitchFamily="34" charset="0"/>
              <a:buChar char="•"/>
            </a:pPr>
            <a:r>
              <a:rPr lang="en-CA" sz="2000" dirty="0" smtClean="0"/>
              <a:t>Increase the frequency of cleaning and disinfection of </a:t>
            </a:r>
            <a:r>
              <a:rPr lang="en-CA" sz="2000" dirty="0"/>
              <a:t>high touch </a:t>
            </a:r>
            <a:r>
              <a:rPr lang="en-CA" sz="2000" dirty="0" smtClean="0"/>
              <a:t>surfaces</a:t>
            </a:r>
          </a:p>
          <a:p>
            <a:pPr marL="749808" lvl="1" indent="-457200">
              <a:buFont typeface="Arial" panose="020B0604020202020204" pitchFamily="34" charset="0"/>
              <a:buChar char="•"/>
            </a:pPr>
            <a:r>
              <a:rPr lang="en-CA" sz="2000" dirty="0" smtClean="0"/>
              <a:t>Clean </a:t>
            </a:r>
            <a:r>
              <a:rPr lang="en-CA" sz="2000" dirty="0"/>
              <a:t>and disinfect the room </a:t>
            </a:r>
            <a:r>
              <a:rPr lang="en-CA" sz="2000" dirty="0" smtClean="0"/>
              <a:t>and </a:t>
            </a:r>
            <a:r>
              <a:rPr lang="en-CA" sz="2000" dirty="0"/>
              <a:t>equipment when a patient is taken off Additional Precautions (unless Additional Precautions removed because patient tested negative and has no positive history). </a:t>
            </a:r>
            <a:endParaRPr lang="en-CA" sz="2000" dirty="0" smtClean="0"/>
          </a:p>
          <a:p>
            <a:pPr marL="749808" lvl="1" indent="-457200">
              <a:buFont typeface="Arial" panose="020B0604020202020204" pitchFamily="34" charset="0"/>
              <a:buChar char="•"/>
            </a:pPr>
            <a:r>
              <a:rPr lang="en-CA" sz="2000" dirty="0" smtClean="0"/>
              <a:t>Clean </a:t>
            </a:r>
            <a:r>
              <a:rPr lang="en-CA" sz="2000" dirty="0"/>
              <a:t>and disinfect all affected areas at the end of the outbreak.</a:t>
            </a:r>
          </a:p>
        </p:txBody>
      </p:sp>
    </p:spTree>
    <p:extLst>
      <p:ext uri="{BB962C8B-B14F-4D97-AF65-F5344CB8AC3E}">
        <p14:creationId xmlns:p14="http://schemas.microsoft.com/office/powerpoint/2010/main" val="527071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460736" cy="3566160"/>
          </a:xfrm>
        </p:spPr>
        <p:txBody>
          <a:bodyPr>
            <a:normAutofit/>
          </a:bodyPr>
          <a:lstStyle/>
          <a:p>
            <a:r>
              <a:rPr lang="en-CA" sz="7200" dirty="0" smtClean="0"/>
              <a:t>Environmental </a:t>
            </a:r>
            <a:br>
              <a:rPr lang="en-CA" sz="7200" dirty="0" smtClean="0"/>
            </a:br>
            <a:r>
              <a:rPr lang="en-CA" sz="7200" dirty="0" smtClean="0"/>
              <a:t>Cleaning and Disinfection</a:t>
            </a:r>
            <a:br>
              <a:rPr lang="en-CA" sz="7200" dirty="0" smtClean="0"/>
            </a:br>
            <a:r>
              <a:rPr lang="en-CA" sz="7200" dirty="0" smtClean="0"/>
              <a:t>Methods</a:t>
            </a:r>
            <a:endParaRPr lang="en-CA" sz="7200" dirty="0"/>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35915154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Cleaning	</a:t>
            </a:r>
            <a:endParaRPr lang="en-CA" dirty="0"/>
          </a:p>
        </p:txBody>
      </p:sp>
      <p:sp>
        <p:nvSpPr>
          <p:cNvPr id="3" name="Content Placeholder 2"/>
          <p:cNvSpPr>
            <a:spLocks noGrp="1"/>
          </p:cNvSpPr>
          <p:nvPr>
            <p:ph idx="1"/>
          </p:nvPr>
        </p:nvSpPr>
        <p:spPr>
          <a:xfrm>
            <a:off x="1097280" y="2175640"/>
            <a:ext cx="10058400" cy="3693453"/>
          </a:xfrm>
        </p:spPr>
        <p:txBody>
          <a:bodyPr/>
          <a:lstStyle/>
          <a:p>
            <a:r>
              <a:rPr lang="en-US" sz="2400" b="1" dirty="0" smtClean="0"/>
              <a:t>Cleaning </a:t>
            </a:r>
            <a:r>
              <a:rPr lang="en-US" sz="2400" dirty="0"/>
              <a:t>is the physical removal of visible soiling (e.g., dust, soil, blood, mucus). Cleaning removes, rather than kills, viruses and bacteria. It is done with water, detergents, and steady friction </a:t>
            </a:r>
            <a:r>
              <a:rPr lang="en-US" sz="2400" dirty="0" smtClean="0"/>
              <a:t>with a clean cleaning cloth/towel/mop. </a:t>
            </a:r>
          </a:p>
          <a:p>
            <a:r>
              <a:rPr lang="en-US" sz="2400" i="1" dirty="0" smtClean="0"/>
              <a:t>Cleaning </a:t>
            </a:r>
            <a:r>
              <a:rPr lang="en-US" sz="2400" i="1" dirty="0"/>
              <a:t>for COVID-19 virus is the same as for other common viruses. </a:t>
            </a:r>
            <a:r>
              <a:rPr lang="en-US" sz="2400" dirty="0"/>
              <a:t>In general, cleaning should be done whenever surfaces are visibly soiled</a:t>
            </a:r>
            <a:r>
              <a:rPr lang="en-US" sz="2400" dirty="0" smtClean="0"/>
              <a:t>.</a:t>
            </a:r>
          </a:p>
          <a:p>
            <a:r>
              <a:rPr lang="en-CA" sz="2400" dirty="0">
                <a:solidFill>
                  <a:srgbClr val="000000">
                    <a:lumMod val="75000"/>
                    <a:lumOff val="25000"/>
                  </a:srgbClr>
                </a:solidFill>
              </a:rPr>
              <a:t>Surfaces must first be cleaned prior to disinfection (2 step process).</a:t>
            </a:r>
            <a:endParaRPr lang="en-CA" sz="2400" dirty="0"/>
          </a:p>
          <a:p>
            <a:endParaRPr lang="en-CA" dirty="0"/>
          </a:p>
        </p:txBody>
      </p:sp>
      <p:sp>
        <p:nvSpPr>
          <p:cNvPr id="5" name="Rectangle 4"/>
          <p:cNvSpPr/>
          <p:nvPr/>
        </p:nvSpPr>
        <p:spPr>
          <a:xfrm>
            <a:off x="930166" y="5654302"/>
            <a:ext cx="11216114" cy="584775"/>
          </a:xfrm>
          <a:prstGeom prst="rect">
            <a:avLst/>
          </a:prstGeom>
        </p:spPr>
        <p:txBody>
          <a:bodyPr wrap="square">
            <a:spAutoFit/>
          </a:bodyPr>
          <a:lstStyle/>
          <a:p>
            <a:r>
              <a:rPr lang="en-CA" sz="1600" dirty="0" smtClean="0">
                <a:latin typeface="Arial" panose="020B0604020202020204" pitchFamily="34" charset="0"/>
              </a:rPr>
              <a:t>Source: AHS (July 2019). Guidelines </a:t>
            </a:r>
            <a:r>
              <a:rPr lang="en-CA" sz="1600" dirty="0">
                <a:latin typeface="Arial" panose="020B0604020202020204" pitchFamily="34" charset="0"/>
              </a:rPr>
              <a:t>for Outbreak Prevention, Control and Management in Supportive </a:t>
            </a:r>
            <a:r>
              <a:rPr lang="en-CA" sz="1600" dirty="0" smtClean="0">
                <a:latin typeface="Arial" panose="020B0604020202020204" pitchFamily="34" charset="0"/>
              </a:rPr>
              <a:t>			Living </a:t>
            </a:r>
            <a:r>
              <a:rPr lang="en-CA" sz="1600" dirty="0">
                <a:latin typeface="Arial" panose="020B0604020202020204" pitchFamily="34" charset="0"/>
              </a:rPr>
              <a:t>and Home Living </a:t>
            </a:r>
            <a:r>
              <a:rPr lang="en-CA" sz="1600" dirty="0" smtClean="0">
                <a:latin typeface="Arial" panose="020B0604020202020204" pitchFamily="34" charset="0"/>
              </a:rPr>
              <a:t>Sites</a:t>
            </a:r>
            <a:endParaRPr lang="en-CA" sz="1600" dirty="0"/>
          </a:p>
        </p:txBody>
      </p:sp>
    </p:spTree>
    <p:extLst>
      <p:ext uri="{BB962C8B-B14F-4D97-AF65-F5344CB8AC3E}">
        <p14:creationId xmlns:p14="http://schemas.microsoft.com/office/powerpoint/2010/main" val="1122244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1960</TotalTime>
  <Words>3536</Words>
  <Application>Microsoft Office PowerPoint</Application>
  <PresentationFormat>Widescreen</PresentationFormat>
  <Paragraphs>340</Paragraphs>
  <Slides>37</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Calibri Light</vt:lpstr>
      <vt:lpstr>Symbol</vt:lpstr>
      <vt:lpstr>Times New Roman</vt:lpstr>
      <vt:lpstr>Wingdings</vt:lpstr>
      <vt:lpstr>Retrospect</vt:lpstr>
      <vt:lpstr>Environmental Cleaning and Disinfection  for Community Facilities</vt:lpstr>
      <vt:lpstr>Objective</vt:lpstr>
      <vt:lpstr>COVID-19</vt:lpstr>
      <vt:lpstr>How long does the virus survive on surfaces?</vt:lpstr>
      <vt:lpstr>Developing an Environmental Cleaning and Disinfection Program</vt:lpstr>
      <vt:lpstr>Facility Specific Standards and Protocols</vt:lpstr>
      <vt:lpstr>Factors that impact recommended cleaning frequencies </vt:lpstr>
      <vt:lpstr>Environmental  Cleaning and Disinfection Methods</vt:lpstr>
      <vt:lpstr>Cleaning </vt:lpstr>
      <vt:lpstr>Cleaning</vt:lpstr>
      <vt:lpstr>Disinfection</vt:lpstr>
      <vt:lpstr>Disinfection</vt:lpstr>
      <vt:lpstr>Choosing a disinfectant</vt:lpstr>
      <vt:lpstr>Cleaning and Disinfection Product Label Checklist</vt:lpstr>
      <vt:lpstr>Low Level Disinfectants</vt:lpstr>
      <vt:lpstr>Intermediate Level Disinfectants</vt:lpstr>
      <vt:lpstr>High Level Disinfectants</vt:lpstr>
      <vt:lpstr>Concentration Verification</vt:lpstr>
      <vt:lpstr>Disinfection for COVID-19 in Healthcare Facilities</vt:lpstr>
      <vt:lpstr>Where to Clean and Disinfect:  High Touch Surfaces</vt:lpstr>
      <vt:lpstr>When to Clean and Disinfect  for COVID-19</vt:lpstr>
      <vt:lpstr>Where to Clean and Disinfect: Cleaning upholstered furniture, rugs or carpets</vt:lpstr>
      <vt:lpstr>What to Clean: Linens, Clothing and other items to be Laundered</vt:lpstr>
      <vt:lpstr>Personal Protective Equipment (PPE) for Cleaning Staff</vt:lpstr>
      <vt:lpstr>COVID-19 Additional Precautions</vt:lpstr>
      <vt:lpstr>PPE for Cleaning Staff for COVID-19</vt:lpstr>
      <vt:lpstr>Cleaning and Disinfection Supplies</vt:lpstr>
      <vt:lpstr>Cleaning Steps for COVID-19</vt:lpstr>
      <vt:lpstr>Cleaning Steps for COVID-19</vt:lpstr>
      <vt:lpstr>Important considerations:</vt:lpstr>
      <vt:lpstr>Environmental Cleaning Resources</vt:lpstr>
      <vt:lpstr>Cleaning and Disinfection  Guide for Health Care  Facilities</vt:lpstr>
      <vt:lpstr>Environmental Cleaning Training Guide</vt:lpstr>
      <vt:lpstr>Environmental Cleaning</vt:lpstr>
      <vt:lpstr>Where can I find up-to-date information about COVID-19?</vt:lpstr>
      <vt:lpstr>Additional Resources for Long Term Care </vt:lpstr>
      <vt:lpstr>PowerPoint Presentation</vt:lpstr>
    </vt:vector>
  </TitlesOfParts>
  <Company>Health Canada - Santé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Cleaning and Disinfection  for Community Facilities</dc:title>
  <dc:creator>Stephanie Amoah</dc:creator>
  <cp:lastModifiedBy>Brooke Hames</cp:lastModifiedBy>
  <cp:revision>137</cp:revision>
  <dcterms:created xsi:type="dcterms:W3CDTF">2020-03-16T23:36:19Z</dcterms:created>
  <dcterms:modified xsi:type="dcterms:W3CDTF">2020-03-19T14:58:42Z</dcterms:modified>
</cp:coreProperties>
</file>